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6"/>
  </p:notesMasterIdLst>
  <p:handoutMasterIdLst>
    <p:handoutMasterId r:id="rId17"/>
  </p:handoutMasterIdLst>
  <p:sldIdLst>
    <p:sldId id="900" r:id="rId2"/>
    <p:sldId id="986" r:id="rId3"/>
    <p:sldId id="968" r:id="rId4"/>
    <p:sldId id="991" r:id="rId5"/>
    <p:sldId id="976" r:id="rId6"/>
    <p:sldId id="992" r:id="rId7"/>
    <p:sldId id="966" r:id="rId8"/>
    <p:sldId id="988" r:id="rId9"/>
    <p:sldId id="989" r:id="rId10"/>
    <p:sldId id="981" r:id="rId11"/>
    <p:sldId id="962" r:id="rId12"/>
    <p:sldId id="983" r:id="rId13"/>
    <p:sldId id="990" r:id="rId14"/>
    <p:sldId id="960" r:id="rId15"/>
  </p:sldIdLst>
  <p:sldSz cx="9144000" cy="5143500" type="screen16x9"/>
  <p:notesSz cx="6858000" cy="9144000"/>
  <p:defaultTextStyle>
    <a:defPPr>
      <a:defRPr lang="en-US"/>
    </a:defPPr>
    <a:lvl1pPr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baseline="-250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baseline="-250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baseline="-250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baseline="-25000">
        <a:solidFill>
          <a:schemeClr val="tx1"/>
        </a:solidFill>
        <a:latin typeface="Arial" charset="0"/>
        <a:ea typeface="ＭＳ Ｐゴシック" charset="0"/>
        <a:cs typeface="ＭＳ Ｐゴシック" charset="0"/>
      </a:defRPr>
    </a:lvl9pPr>
  </p:defaultTextStyle>
  <p:extLst>
    <p:ext uri="{EFAFB233-063F-42B5-8137-9DF3F51BA10A}">
      <p15:sldGuideLst xmlns=""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loop="1"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6600"/>
    <a:srgbClr val="FFCC99"/>
    <a:srgbClr val="0F4D92"/>
    <a:srgbClr val="C5D1E0"/>
    <a:srgbClr val="F3F3F3"/>
    <a:srgbClr val="FF1D19"/>
    <a:srgbClr val="FF0000"/>
    <a:srgbClr val="80808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691"/>
    <p:restoredTop sz="86850" autoAdjust="0"/>
  </p:normalViewPr>
  <p:slideViewPr>
    <p:cSldViewPr snapToGrid="0">
      <p:cViewPr varScale="1">
        <p:scale>
          <a:sx n="126" d="100"/>
          <a:sy n="126" d="100"/>
        </p:scale>
        <p:origin x="-112" y="-49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8" d="100"/>
        <a:sy n="98" d="100"/>
      </p:scale>
      <p:origin x="0" y="0"/>
    </p:cViewPr>
  </p:sorterViewPr>
  <p:notesViewPr>
    <p:cSldViewPr snapToGrid="0">
      <p:cViewPr>
        <p:scale>
          <a:sx n="100" d="100"/>
          <a:sy n="100" d="100"/>
        </p:scale>
        <p:origin x="3600" y="16"/>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interSettings" Target="printerSettings/printerSettings1.bin"/><Relationship Id="rId1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462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a:effectLst>
                  <a:outerShdw blurRad="38100" dist="38100" dir="2700000" algn="tl">
                    <a:srgbClr val="DDDDDD"/>
                  </a:outerShdw>
                </a:effectLst>
              </a:defRPr>
            </a:lvl1pPr>
          </a:lstStyle>
          <a:p>
            <a:pPr>
              <a:defRPr/>
            </a:pPr>
            <a:endParaRPr lang="en-US"/>
          </a:p>
        </p:txBody>
      </p:sp>
      <p:sp>
        <p:nvSpPr>
          <p:cNvPr id="15462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effectLst>
                  <a:outerShdw blurRad="38100" dist="38100" dir="2700000" algn="tl">
                    <a:srgbClr val="DDDDDD"/>
                  </a:outerShdw>
                </a:effectLst>
              </a:defRPr>
            </a:lvl1pPr>
          </a:lstStyle>
          <a:p>
            <a:pPr>
              <a:defRPr/>
            </a:pPr>
            <a:endParaRPr lang="en-US"/>
          </a:p>
        </p:txBody>
      </p:sp>
      <p:sp>
        <p:nvSpPr>
          <p:cNvPr id="15462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a:effectLst>
                  <a:outerShdw blurRad="38100" dist="38100" dir="2700000" algn="tl">
                    <a:srgbClr val="DDDDDD"/>
                  </a:outerShdw>
                </a:effectLst>
              </a:defRPr>
            </a:lvl1pPr>
          </a:lstStyle>
          <a:p>
            <a:pPr>
              <a:defRPr/>
            </a:pPr>
            <a:endParaRPr lang="en-US"/>
          </a:p>
        </p:txBody>
      </p:sp>
      <p:sp>
        <p:nvSpPr>
          <p:cNvPr id="15462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a:effectLst>
                  <a:outerShdw blurRad="38100" dist="38100" dir="2700000" algn="tl">
                    <a:srgbClr val="DDDDDD"/>
                  </a:outerShdw>
                </a:effectLst>
              </a:defRPr>
            </a:lvl1pPr>
          </a:lstStyle>
          <a:p>
            <a:pPr>
              <a:defRPr/>
            </a:pPr>
            <a:fld id="{5721E9F5-F346-4544-A173-003E47FC89BC}" type="slidenum">
              <a:rPr lang="en-US"/>
              <a:pPr>
                <a:defRPr/>
              </a:pPr>
              <a:t>‹#›</a:t>
            </a:fld>
            <a:endParaRPr lang="en-US"/>
          </a:p>
        </p:txBody>
      </p:sp>
    </p:spTree>
    <p:extLst>
      <p:ext uri="{BB962C8B-B14F-4D97-AF65-F5344CB8AC3E}">
        <p14:creationId xmlns:p14="http://schemas.microsoft.com/office/powerpoint/2010/main" val="1189127444"/>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JP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baseline="0">
                <a:effectLst/>
                <a:ea typeface="ＭＳ Ｐゴシック" charset="-128"/>
                <a:cs typeface="ＭＳ Ｐゴシック" charset="-128"/>
              </a:defRPr>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baseline="0">
                <a:effectLst/>
                <a:ea typeface="ＭＳ Ｐゴシック" charset="-128"/>
                <a:cs typeface="ＭＳ Ｐゴシック" charset="-128"/>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baseline="0">
                <a:effectLst/>
                <a:ea typeface="ＭＳ Ｐゴシック" charset="-128"/>
                <a:cs typeface="ＭＳ Ｐゴシック" charset="-128"/>
              </a:defRPr>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baseline="0">
                <a:effectLst/>
              </a:defRPr>
            </a:lvl1pPr>
          </a:lstStyle>
          <a:p>
            <a:pPr>
              <a:defRPr/>
            </a:pPr>
            <a:fld id="{86487906-38C7-2948-8EF2-63BA3985CDFF}" type="slidenum">
              <a:rPr lang="en-US"/>
              <a:pPr>
                <a:defRPr/>
              </a:pPr>
              <a:t>‹#›</a:t>
            </a:fld>
            <a:endParaRPr lang="en-US"/>
          </a:p>
        </p:txBody>
      </p:sp>
    </p:spTree>
    <p:extLst>
      <p:ext uri="{BB962C8B-B14F-4D97-AF65-F5344CB8AC3E}">
        <p14:creationId xmlns:p14="http://schemas.microsoft.com/office/powerpoint/2010/main" val="536127788"/>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ＭＳ Ｐゴシック" pitchFamily="-105" charset="-128"/>
      </a:defRPr>
    </a:lvl1pPr>
    <a:lvl2pPr marL="4572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2pPr>
    <a:lvl3pPr marL="9144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3pPr>
    <a:lvl4pPr marL="13716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4pPr>
    <a:lvl5pPr marL="18288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baseline="-25000">
                <a:solidFill>
                  <a:schemeClr val="tx1"/>
                </a:solidFill>
                <a:latin typeface="Arial" charset="0"/>
                <a:ea typeface="ＭＳ Ｐゴシック" charset="0"/>
                <a:cs typeface="ＭＳ Ｐゴシック" charset="0"/>
              </a:defRPr>
            </a:lvl1pPr>
            <a:lvl2pPr marL="742950" indent="-285750" eaLnBrk="0" hangingPunct="0">
              <a:defRPr sz="2400" baseline="-25000">
                <a:solidFill>
                  <a:schemeClr val="tx1"/>
                </a:solidFill>
                <a:latin typeface="Arial" charset="0"/>
                <a:ea typeface="ＭＳ Ｐゴシック" charset="0"/>
              </a:defRPr>
            </a:lvl2pPr>
            <a:lvl3pPr marL="1143000" indent="-228600" eaLnBrk="0" hangingPunct="0">
              <a:defRPr sz="2400" baseline="-25000">
                <a:solidFill>
                  <a:schemeClr val="tx1"/>
                </a:solidFill>
                <a:latin typeface="Arial" charset="0"/>
                <a:ea typeface="ＭＳ Ｐゴシック" charset="0"/>
              </a:defRPr>
            </a:lvl3pPr>
            <a:lvl4pPr marL="1600200" indent="-228600" eaLnBrk="0" hangingPunct="0">
              <a:defRPr sz="2400" baseline="-25000">
                <a:solidFill>
                  <a:schemeClr val="tx1"/>
                </a:solidFill>
                <a:latin typeface="Arial" charset="0"/>
                <a:ea typeface="ＭＳ Ｐゴシック" charset="0"/>
              </a:defRPr>
            </a:lvl4pPr>
            <a:lvl5pPr marL="2057400" indent="-228600" eaLnBrk="0" hangingPunct="0">
              <a:defRPr sz="2400" baseline="-25000">
                <a:solidFill>
                  <a:schemeClr val="tx1"/>
                </a:solidFill>
                <a:latin typeface="Arial" charset="0"/>
                <a:ea typeface="ＭＳ Ｐゴシック" charset="0"/>
              </a:defRPr>
            </a:lvl5pPr>
            <a:lvl6pPr marL="2514600" indent="-228600" eaLnBrk="0" fontAlgn="base" hangingPunct="0">
              <a:spcBef>
                <a:spcPct val="0"/>
              </a:spcBef>
              <a:spcAft>
                <a:spcPct val="0"/>
              </a:spcAft>
              <a:defRPr sz="2400" baseline="-25000">
                <a:solidFill>
                  <a:schemeClr val="tx1"/>
                </a:solidFill>
                <a:latin typeface="Arial" charset="0"/>
                <a:ea typeface="ＭＳ Ｐゴシック" charset="0"/>
              </a:defRPr>
            </a:lvl6pPr>
            <a:lvl7pPr marL="2971800" indent="-228600" eaLnBrk="0" fontAlgn="base" hangingPunct="0">
              <a:spcBef>
                <a:spcPct val="0"/>
              </a:spcBef>
              <a:spcAft>
                <a:spcPct val="0"/>
              </a:spcAft>
              <a:defRPr sz="2400" baseline="-25000">
                <a:solidFill>
                  <a:schemeClr val="tx1"/>
                </a:solidFill>
                <a:latin typeface="Arial" charset="0"/>
                <a:ea typeface="ＭＳ Ｐゴシック" charset="0"/>
              </a:defRPr>
            </a:lvl7pPr>
            <a:lvl8pPr marL="3429000" indent="-228600" eaLnBrk="0" fontAlgn="base" hangingPunct="0">
              <a:spcBef>
                <a:spcPct val="0"/>
              </a:spcBef>
              <a:spcAft>
                <a:spcPct val="0"/>
              </a:spcAft>
              <a:defRPr sz="2400" baseline="-25000">
                <a:solidFill>
                  <a:schemeClr val="tx1"/>
                </a:solidFill>
                <a:latin typeface="Arial" charset="0"/>
                <a:ea typeface="ＭＳ Ｐゴシック" charset="0"/>
              </a:defRPr>
            </a:lvl8pPr>
            <a:lvl9pPr marL="3886200" indent="-228600" eaLnBrk="0" fontAlgn="base" hangingPunct="0">
              <a:spcBef>
                <a:spcPct val="0"/>
              </a:spcBef>
              <a:spcAft>
                <a:spcPct val="0"/>
              </a:spcAft>
              <a:defRPr sz="2400" baseline="-25000">
                <a:solidFill>
                  <a:schemeClr val="tx1"/>
                </a:solidFill>
                <a:latin typeface="Arial" charset="0"/>
                <a:ea typeface="ＭＳ Ｐゴシック" charset="0"/>
              </a:defRPr>
            </a:lvl9pPr>
          </a:lstStyle>
          <a:p>
            <a:fld id="{662F50D6-D15D-9D43-8078-CCA5EDDAF389}" type="slidenum">
              <a:rPr lang="en-US" sz="1200" baseline="0"/>
              <a:pPr/>
              <a:t>1</a:t>
            </a:fld>
            <a:endParaRPr lang="en-US" sz="1200" baseline="0"/>
          </a:p>
        </p:txBody>
      </p:sp>
      <p:sp>
        <p:nvSpPr>
          <p:cNvPr id="51202" name="Rectangle 2"/>
          <p:cNvSpPr>
            <a:spLocks noGrp="1" noRot="1" noChangeAspect="1" noChangeArrowheads="1"/>
          </p:cNvSpPr>
          <p:nvPr>
            <p:ph type="sldImg"/>
          </p:nvPr>
        </p:nvSpPr>
        <p:spPr>
          <a:xfrm>
            <a:off x="381000" y="685800"/>
            <a:ext cx="6096000" cy="3429000"/>
          </a:xfrm>
          <a:solidFill>
            <a:srgbClr val="FFFFFF"/>
          </a:solidFill>
          <a:ln/>
        </p:spPr>
      </p:sp>
      <p:sp>
        <p:nvSpPr>
          <p:cNvPr id="51203"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sz="1200" kern="1200" dirty="0" smtClean="0">
                <a:solidFill>
                  <a:schemeClr val="tx1"/>
                </a:solidFill>
                <a:latin typeface="Arial" pitchFamily="-105" charset="0"/>
                <a:ea typeface="ＭＳ Ｐゴシック" pitchFamily="-105" charset="-128"/>
                <a:cs typeface="ＭＳ Ｐゴシック" pitchFamily="-105" charset="-128"/>
              </a:rPr>
              <a:t>we are now collaborating with Caltech along with some most successful companies to operate a 100Gbps SDN network (photos here)</a:t>
            </a:r>
          </a:p>
          <a:p>
            <a:pPr eaLnBrk="1" hangingPunct="1"/>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0693571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To solve the second problem, we provide FAST, that it can automatically manage the resources, dependencies, to keep the consistency. You may not understand how complex it is for SDN programmers to adjust the dependencies, but if I mention it can automatically keep the consistency, I believe all of you will understand how important it is.</a:t>
            </a:r>
            <a:r>
              <a:rPr lang="en-US" dirty="0" smtClean="0"/>
              <a:t>…</a:t>
            </a:r>
          </a:p>
          <a:p>
            <a:r>
              <a:rPr lang="en-US" dirty="0" smtClean="0"/>
              <a:t>When</a:t>
            </a:r>
            <a:r>
              <a:rPr lang="en-US" baseline="0" dirty="0" smtClean="0"/>
              <a:t> state changes, …</a:t>
            </a:r>
            <a:endParaRPr lang="en-US" dirty="0" smtClean="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10</a:t>
            </a:fld>
            <a:endParaRPr lang="en-US"/>
          </a:p>
        </p:txBody>
      </p:sp>
    </p:spTree>
    <p:extLst>
      <p:ext uri="{BB962C8B-B14F-4D97-AF65-F5344CB8AC3E}">
        <p14:creationId xmlns:p14="http://schemas.microsoft.com/office/powerpoint/2010/main" val="1252689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kern="1200" dirty="0" smtClean="0">
                <a:solidFill>
                  <a:schemeClr val="tx1"/>
                </a:solidFill>
                <a:latin typeface="Arial" pitchFamily="-105" charset="0"/>
                <a:ea typeface="ＭＳ Ｐゴシック" pitchFamily="-105" charset="-128"/>
                <a:cs typeface="ＭＳ Ｐゴシック" pitchFamily="-105" charset="-128"/>
              </a:rPr>
              <a:t>Also, we provide the SDN </a:t>
            </a:r>
            <a:r>
              <a:rPr lang="en-US" altLang="zh-CN" sz="1200" kern="1200" dirty="0" smtClean="0">
                <a:solidFill>
                  <a:schemeClr val="tx1"/>
                </a:solidFill>
                <a:latin typeface="Arial" pitchFamily="-105" charset="0"/>
                <a:ea typeface="ＭＳ Ｐゴシック" pitchFamily="-105" charset="-128"/>
                <a:cs typeface="ＭＳ Ｐゴシック" pitchFamily="-105" charset="-128"/>
              </a:rPr>
              <a:t>IDE, which</a:t>
            </a:r>
            <a:r>
              <a:rPr lang="en-US" altLang="zh-CN" sz="1200" kern="1200" baseline="0" dirty="0" smtClean="0">
                <a:solidFill>
                  <a:schemeClr val="tx1"/>
                </a:solidFill>
                <a:latin typeface="Arial" pitchFamily="-105" charset="0"/>
                <a:ea typeface="ＭＳ Ｐゴシック" pitchFamily="-105" charset="-128"/>
                <a:cs typeface="ＭＳ Ｐゴシック" pitchFamily="-105" charset="-128"/>
              </a:rPr>
              <a:t> </a:t>
            </a:r>
            <a:r>
              <a:rPr lang="en-US" altLang="zh-CN" sz="1200" kern="1200" dirty="0" smtClean="0">
                <a:solidFill>
                  <a:schemeClr val="tx1"/>
                </a:solidFill>
                <a:latin typeface="Arial" pitchFamily="-105" charset="0"/>
                <a:ea typeface="ＭＳ Ｐゴシック" pitchFamily="-105" charset="-128"/>
                <a:cs typeface="ＭＳ Ｐゴシック" pitchFamily="-105" charset="-128"/>
              </a:rPr>
              <a:t>is </a:t>
            </a:r>
            <a:r>
              <a:rPr lang="en-US" altLang="zh-CN" sz="1200" kern="1200" dirty="0" smtClean="0">
                <a:solidFill>
                  <a:schemeClr val="tx1"/>
                </a:solidFill>
                <a:latin typeface="Arial" pitchFamily="-105" charset="0"/>
                <a:ea typeface="ＭＳ Ｐゴシック" pitchFamily="-105" charset="-128"/>
                <a:cs typeface="ＭＳ Ｐゴシック" pitchFamily="-105" charset="-128"/>
              </a:rPr>
              <a:t>much more powerful than usual IDEs. Not only to write SDN codes, you can also test them by graphically creating a network environment, in our IDE. You can directly deploy the code by clicking a button, instead of spending a lot of time to fight with ODL, which is a super complex SDN platform for programmers.</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11</a:t>
            </a:fld>
            <a:endParaRPr lang="en-US"/>
          </a:p>
        </p:txBody>
      </p:sp>
    </p:spTree>
    <p:extLst>
      <p:ext uri="{BB962C8B-B14F-4D97-AF65-F5344CB8AC3E}">
        <p14:creationId xmlns:p14="http://schemas.microsoft.com/office/powerpoint/2010/main" val="3254516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Therefore,</a:t>
            </a:r>
            <a:r>
              <a:rPr lang="en-US" baseline="0" dirty="0" smtClean="0"/>
              <a:t> to resolve these issues, we designed a series of tools to </a:t>
            </a:r>
            <a:r>
              <a:rPr lang="en-US" altLang="zh-CN" dirty="0" smtClean="0"/>
              <a:t>simplify </a:t>
            </a:r>
            <a:r>
              <a:rPr lang="en-US" altLang="zh-CN" dirty="0" err="1" smtClean="0"/>
              <a:t>sdn</a:t>
            </a:r>
            <a:r>
              <a:rPr lang="en-US" altLang="zh-CN" dirty="0" smtClean="0"/>
              <a:t> control programming.</a:t>
            </a:r>
          </a:p>
          <a:p>
            <a:endParaRPr lang="en-US" dirty="0" smtClean="0"/>
          </a:p>
          <a:p>
            <a:r>
              <a:rPr lang="en-US" dirty="0" smtClean="0"/>
              <a:t>Control space</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12</a:t>
            </a:fld>
            <a:endParaRPr lang="en-US"/>
          </a:p>
        </p:txBody>
      </p:sp>
    </p:spTree>
    <p:extLst>
      <p:ext uri="{BB962C8B-B14F-4D97-AF65-F5344CB8AC3E}">
        <p14:creationId xmlns:p14="http://schemas.microsoft.com/office/powerpoint/2010/main" val="1231851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4400"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13</a:t>
            </a:fld>
            <a:endParaRPr lang="en-US"/>
          </a:p>
        </p:txBody>
      </p:sp>
    </p:spTree>
    <p:extLst>
      <p:ext uri="{BB962C8B-B14F-4D97-AF65-F5344CB8AC3E}">
        <p14:creationId xmlns:p14="http://schemas.microsoft.com/office/powerpoint/2010/main" val="2014479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We know that super computing depends very much on the support from super network. And what we do is to design and implement super or say, high performance network. To be more specific, what do we do?</a:t>
            </a:r>
            <a:endParaRPr kumimoji="1" lang="zh-CN" altLang="en-US" sz="2400" dirty="0"/>
          </a:p>
        </p:txBody>
      </p:sp>
      <p:sp>
        <p:nvSpPr>
          <p:cNvPr id="4" name="幻灯片编号占位符 3"/>
          <p:cNvSpPr>
            <a:spLocks noGrp="1"/>
          </p:cNvSpPr>
          <p:nvPr>
            <p:ph type="sldNum" sz="quarter" idx="10"/>
          </p:nvPr>
        </p:nvSpPr>
        <p:spPr/>
        <p:txBody>
          <a:bodyPr/>
          <a:lstStyle/>
          <a:p>
            <a:pPr>
              <a:defRPr/>
            </a:pPr>
            <a:fld id="{86487906-38C7-2948-8EF2-63BA3985CDFF}" type="slidenum">
              <a:rPr lang="en-US" smtClean="0"/>
              <a:pPr>
                <a:defRPr/>
              </a:pPr>
              <a:t>2</a:t>
            </a:fld>
            <a:endParaRPr lang="en-US"/>
          </a:p>
        </p:txBody>
      </p:sp>
    </p:spTree>
    <p:extLst>
      <p:ext uri="{BB962C8B-B14F-4D97-AF65-F5344CB8AC3E}">
        <p14:creationId xmlns:p14="http://schemas.microsoft.com/office/powerpoint/2010/main" val="655264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Well, in the network field, we now pay attention to SDN, which is, software defined network, that allows people to define and manage the network by writing code. ( I remember Professor Harvey from Caltech also mentioned this in yesterdays presentation. ) In this way, we can </a:t>
            </a:r>
            <a:r>
              <a:rPr lang="en-US" altLang="zh-CN" sz="1200" kern="1200" dirty="0" err="1" smtClean="0">
                <a:solidFill>
                  <a:schemeClr val="tx1"/>
                </a:solidFill>
                <a:latin typeface="Arial" pitchFamily="-105" charset="0"/>
                <a:ea typeface="ＭＳ Ｐゴシック" pitchFamily="-105" charset="-128"/>
                <a:cs typeface="ＭＳ Ｐゴシック" pitchFamily="-105" charset="-128"/>
              </a:rPr>
              <a:t>realise</a:t>
            </a:r>
            <a:r>
              <a:rPr lang="en-US" altLang="zh-CN" sz="1200" kern="1200" dirty="0" smtClean="0">
                <a:solidFill>
                  <a:schemeClr val="tx1"/>
                </a:solidFill>
                <a:latin typeface="Arial" pitchFamily="-105" charset="0"/>
                <a:ea typeface="ＭＳ Ｐゴシック" pitchFamily="-105" charset="-128"/>
                <a:cs typeface="ＭＳ Ｐゴシック" pitchFamily="-105" charset="-128"/>
              </a:rPr>
              <a:t> the central control of the whole network and don’t need to update the functions by buying new machines, however, we can write code to achieve that.</a:t>
            </a:r>
          </a:p>
          <a:p>
            <a:endParaRPr lang="en-US" altLang="zh-CN" sz="1200" kern="1200" dirty="0" smtClean="0">
              <a:solidFill>
                <a:schemeClr val="tx1"/>
              </a:solidFill>
              <a:latin typeface="Arial" pitchFamily="-105" charset="0"/>
              <a:ea typeface="ＭＳ Ｐゴシック" pitchFamily="-105" charset="-128"/>
              <a:cs typeface="ＭＳ Ｐゴシック" pitchFamily="-105" charset="-128"/>
            </a:endParaRPr>
          </a:p>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However, there are still several problems.</a:t>
            </a:r>
          </a:p>
          <a:p>
            <a:endParaRPr lang="en-US" altLang="zh-CN" sz="1200" kern="1200" dirty="0" smtClean="0">
              <a:solidFill>
                <a:schemeClr val="tx1"/>
              </a:solidFill>
              <a:latin typeface="Arial" pitchFamily="-105" charset="0"/>
              <a:ea typeface="ＭＳ Ｐゴシック" pitchFamily="-105" charset="-128"/>
              <a:cs typeface="ＭＳ Ｐゴシック" pitchFamily="-105" charset="-128"/>
            </a:endParaRPr>
          </a:p>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First, SDN programmers have to manually write </a:t>
            </a:r>
            <a:r>
              <a:rPr lang="en-US" altLang="zh-CN" sz="1200" kern="1200" dirty="0" err="1" smtClean="0">
                <a:solidFill>
                  <a:schemeClr val="tx1"/>
                </a:solidFill>
                <a:latin typeface="Arial" pitchFamily="-105" charset="0"/>
                <a:ea typeface="ＭＳ Ｐゴシック" pitchFamily="-105" charset="-128"/>
                <a:cs typeface="ＭＳ Ｐゴシック" pitchFamily="-105" charset="-128"/>
              </a:rPr>
              <a:t>openflow</a:t>
            </a:r>
            <a:r>
              <a:rPr lang="en-US" altLang="zh-CN" sz="1200" kern="1200" dirty="0" smtClean="0">
                <a:solidFill>
                  <a:schemeClr val="tx1"/>
                </a:solidFill>
                <a:latin typeface="Arial" pitchFamily="-105" charset="0"/>
                <a:ea typeface="ＭＳ Ｐゴシック" pitchFamily="-105" charset="-128"/>
                <a:cs typeface="ＭＳ Ｐゴシック" pitchFamily="-105" charset="-128"/>
              </a:rPr>
              <a:t> rules which is a low level and limited computation model.</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a:t>
            </a:fld>
            <a:endParaRPr lang="en-US"/>
          </a:p>
        </p:txBody>
      </p:sp>
    </p:spTree>
    <p:extLst>
      <p:ext uri="{BB962C8B-B14F-4D97-AF65-F5344CB8AC3E}">
        <p14:creationId xmlns:p14="http://schemas.microsoft.com/office/powerpoint/2010/main" val="1049398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Second, programmers need to manually setup listeners for data changes and to handle data change </a:t>
            </a:r>
            <a:r>
              <a:rPr lang="en-US" altLang="zh-CN" sz="1200" kern="1200" dirty="0" smtClean="0">
                <a:solidFill>
                  <a:schemeClr val="tx1"/>
                </a:solidFill>
                <a:latin typeface="Arial" pitchFamily="-105" charset="0"/>
                <a:ea typeface="ＭＳ Ｐゴシック" pitchFamily="-105" charset="-128"/>
                <a:cs typeface="ＭＳ Ｐゴシック" pitchFamily="-105" charset="-128"/>
              </a:rPr>
              <a:t>events</a:t>
            </a:r>
          </a:p>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L2 switch project</a:t>
            </a:r>
          </a:p>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2 parts:</a:t>
            </a:r>
          </a:p>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Setup</a:t>
            </a:r>
            <a:r>
              <a:rPr lang="en-US" altLang="zh-CN" sz="1200" kern="1200" baseline="0" dirty="0" smtClean="0">
                <a:solidFill>
                  <a:schemeClr val="tx1"/>
                </a:solidFill>
                <a:latin typeface="Arial" pitchFamily="-105" charset="0"/>
                <a:ea typeface="ＭＳ Ｐゴシック" pitchFamily="-105" charset="-128"/>
                <a:cs typeface="ＭＳ Ｐゴシック" pitchFamily="-105" charset="-128"/>
              </a:rPr>
              <a:t> data change listener;</a:t>
            </a:r>
          </a:p>
          <a:p>
            <a:r>
              <a:rPr lang="en-US" altLang="zh-CN" sz="1200" kern="1200" baseline="0" dirty="0" smtClean="0">
                <a:solidFill>
                  <a:schemeClr val="tx1"/>
                </a:solidFill>
                <a:latin typeface="Arial" pitchFamily="-105" charset="0"/>
                <a:ea typeface="ＭＳ Ｐゴシック" pitchFamily="-105" charset="-128"/>
                <a:cs typeface="ＭＳ Ｐゴシック" pitchFamily="-105" charset="-128"/>
              </a:rPr>
              <a:t>Implement </a:t>
            </a:r>
            <a:r>
              <a:rPr lang="en-US" altLang="zh-CN" sz="1200" kern="1200" baseline="0" dirty="0" err="1" smtClean="0">
                <a:solidFill>
                  <a:schemeClr val="tx1"/>
                </a:solidFill>
                <a:latin typeface="Arial" pitchFamily="-105" charset="0"/>
                <a:ea typeface="ＭＳ Ｐゴシック" pitchFamily="-105" charset="-128"/>
                <a:cs typeface="ＭＳ Ｐゴシック" pitchFamily="-105" charset="-128"/>
              </a:rPr>
              <a:t>ondadatachange</a:t>
            </a:r>
            <a:r>
              <a:rPr lang="en-US" altLang="zh-CN" sz="1200" kern="1200" baseline="0" dirty="0" smtClean="0">
                <a:solidFill>
                  <a:schemeClr val="tx1"/>
                </a:solidFill>
                <a:latin typeface="Arial" pitchFamily="-105" charset="0"/>
                <a:ea typeface="ＭＳ Ｐゴシック" pitchFamily="-105" charset="-128"/>
                <a:cs typeface="ＭＳ Ｐゴシック" pitchFamily="-105" charset="-128"/>
              </a:rPr>
              <a:t> function</a:t>
            </a:r>
          </a:p>
          <a:p>
            <a:r>
              <a:rPr lang="en-US" altLang="zh-CN" sz="1200" kern="1200" baseline="0" dirty="0" smtClean="0">
                <a:solidFill>
                  <a:schemeClr val="tx1"/>
                </a:solidFill>
                <a:latin typeface="Arial" pitchFamily="-105" charset="0"/>
                <a:ea typeface="ＭＳ Ｐゴシック" pitchFamily="-105" charset="-128"/>
                <a:cs typeface="ＭＳ Ｐゴシック" pitchFamily="-105" charset="-128"/>
              </a:rPr>
              <a:t>Second part will never run</a:t>
            </a:r>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4</a:t>
            </a:fld>
            <a:endParaRPr lang="en-US"/>
          </a:p>
        </p:txBody>
      </p:sp>
    </p:spTree>
    <p:extLst>
      <p:ext uri="{BB962C8B-B14F-4D97-AF65-F5344CB8AC3E}">
        <p14:creationId xmlns:p14="http://schemas.microsoft.com/office/powerpoint/2010/main" val="1952769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Third, programmers have to face the complex, manual project deployments.</a:t>
            </a:r>
          </a:p>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(You don’t know how much time one programmer have to spend on deployment, seriously.)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5</a:t>
            </a:fld>
            <a:endParaRPr lang="en-US"/>
          </a:p>
        </p:txBody>
      </p:sp>
    </p:spTree>
    <p:extLst>
      <p:ext uri="{BB962C8B-B14F-4D97-AF65-F5344CB8AC3E}">
        <p14:creationId xmlns:p14="http://schemas.microsoft.com/office/powerpoint/2010/main" val="1061419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Well, you will say, so many problems, does SDN programming really work? or is it just a concept, a game?</a:t>
            </a:r>
          </a:p>
          <a:p>
            <a:endParaRPr lang="en-US" altLang="zh-CN" sz="1200" kern="1200" dirty="0" smtClean="0">
              <a:solidFill>
                <a:schemeClr val="tx1"/>
              </a:solidFill>
              <a:latin typeface="Arial" pitchFamily="-105" charset="0"/>
              <a:ea typeface="ＭＳ Ｐゴシック" pitchFamily="-105" charset="-128"/>
              <a:cs typeface="ＭＳ Ｐゴシック" pitchFamily="-105" charset="-128"/>
            </a:endParaRPr>
          </a:p>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We deploy the system to solve the problems above and we have, indeed, and successfully deployed it on the real switches ( over there ) Yes it really works!</a:t>
            </a:r>
            <a:endParaRPr kumimoji="1" lang="zh-CN" altLang="en-US" dirty="0"/>
          </a:p>
        </p:txBody>
      </p:sp>
      <p:sp>
        <p:nvSpPr>
          <p:cNvPr id="4" name="幻灯片编号占位符 3"/>
          <p:cNvSpPr>
            <a:spLocks noGrp="1"/>
          </p:cNvSpPr>
          <p:nvPr>
            <p:ph type="sldNum" sz="quarter" idx="10"/>
          </p:nvPr>
        </p:nvSpPr>
        <p:spPr/>
        <p:txBody>
          <a:bodyPr/>
          <a:lstStyle/>
          <a:p>
            <a:pPr>
              <a:defRPr/>
            </a:pPr>
            <a:fld id="{86487906-38C7-2948-8EF2-63BA3985CDFF}" type="slidenum">
              <a:rPr lang="en-US" smtClean="0"/>
              <a:pPr>
                <a:defRPr/>
              </a:pPr>
              <a:t>6</a:t>
            </a:fld>
            <a:endParaRPr lang="en-US"/>
          </a:p>
        </p:txBody>
      </p:sp>
    </p:spTree>
    <p:extLst>
      <p:ext uri="{BB962C8B-B14F-4D97-AF65-F5344CB8AC3E}">
        <p14:creationId xmlns:p14="http://schemas.microsoft.com/office/powerpoint/2010/main" val="2235703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To solve the first problem, we provide a programming model, called Maple.</a:t>
            </a:r>
          </a:p>
          <a:p>
            <a:r>
              <a:rPr lang="en-US" altLang="zh-CN" sz="1200" kern="1200" dirty="0" smtClean="0">
                <a:solidFill>
                  <a:schemeClr val="tx1"/>
                </a:solidFill>
                <a:latin typeface="Arial" pitchFamily="-105" charset="0"/>
                <a:ea typeface="ＭＳ Ｐゴシック" pitchFamily="-105" charset="-128"/>
                <a:cs typeface="ＭＳ Ｐゴシック" pitchFamily="-105" charset="-128"/>
              </a:rPr>
              <a:t>Using Maple, you don’t need to be frustrated by the low level protocol, you write java code, to tell the switches, in this case, how you want the packet to be sent. And </a:t>
            </a:r>
            <a:r>
              <a:rPr lang="en-US" altLang="zh-CN" sz="1200" kern="1200" dirty="0" err="1" smtClean="0">
                <a:solidFill>
                  <a:schemeClr val="tx1"/>
                </a:solidFill>
                <a:latin typeface="Arial" pitchFamily="-105" charset="0"/>
                <a:ea typeface="ＭＳ Ｐゴシック" pitchFamily="-105" charset="-128"/>
                <a:cs typeface="ＭＳ Ｐゴシック" pitchFamily="-105" charset="-128"/>
              </a:rPr>
              <a:t>Shooo</a:t>
            </a:r>
            <a:r>
              <a:rPr lang="en-US" altLang="zh-CN" sz="1200" kern="1200" dirty="0" smtClean="0">
                <a:solidFill>
                  <a:schemeClr val="tx1"/>
                </a:solidFill>
                <a:latin typeface="Arial" pitchFamily="-105" charset="0"/>
                <a:ea typeface="ＭＳ Ｐゴシック" pitchFamily="-105" charset="-128"/>
                <a:cs typeface="ＭＳ Ｐゴシック" pitchFamily="-105" charset="-128"/>
              </a:rPr>
              <a:t>, it will follow your instruction to go there.</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7</a:t>
            </a:fld>
            <a:endParaRPr lang="en-US"/>
          </a:p>
        </p:txBody>
      </p:sp>
    </p:spTree>
    <p:extLst>
      <p:ext uri="{BB962C8B-B14F-4D97-AF65-F5344CB8AC3E}">
        <p14:creationId xmlns:p14="http://schemas.microsoft.com/office/powerpoint/2010/main" val="536282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Consider</a:t>
            </a:r>
            <a:r>
              <a:rPr lang="en-US" baseline="0" dirty="0" smtClean="0"/>
              <a:t> this maple application example which wants to …</a:t>
            </a:r>
          </a:p>
          <a:p>
            <a:r>
              <a:rPr lang="en-US" baseline="0" dirty="0" smtClean="0"/>
              <a:t>Maple app is a </a:t>
            </a:r>
            <a:r>
              <a:rPr lang="en-US" baseline="0" dirty="0" err="1" smtClean="0"/>
              <a:t>lamda</a:t>
            </a:r>
            <a:r>
              <a:rPr lang="en-US" baseline="0" dirty="0" smtClean="0"/>
              <a:t> function which is not increment function. What if the data changes, … (introduce FAST)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8</a:t>
            </a:fld>
            <a:endParaRPr lang="en-US"/>
          </a:p>
        </p:txBody>
      </p:sp>
    </p:spTree>
    <p:extLst>
      <p:ext uri="{BB962C8B-B14F-4D97-AF65-F5344CB8AC3E}">
        <p14:creationId xmlns:p14="http://schemas.microsoft.com/office/powerpoint/2010/main" val="562752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To transfer </a:t>
            </a:r>
            <a:r>
              <a:rPr lang="en-US" baseline="0" dirty="0" smtClean="0"/>
              <a:t>application written by high-level language to low-level flow rules, we design the maple system. the maple system provides a per-packer …which </a:t>
            </a:r>
            <a:r>
              <a:rPr lang="en-US" baseline="0" dirty="0" err="1" smtClean="0"/>
              <a:t>conceptly</a:t>
            </a:r>
            <a:r>
              <a:rPr lang="en-US" baseline="0" dirty="0" smtClean="0"/>
              <a:t> process every-packet in the network.</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9</a:t>
            </a:fld>
            <a:endParaRPr lang="en-US"/>
          </a:p>
        </p:txBody>
      </p:sp>
    </p:spTree>
    <p:extLst>
      <p:ext uri="{BB962C8B-B14F-4D97-AF65-F5344CB8AC3E}">
        <p14:creationId xmlns:p14="http://schemas.microsoft.com/office/powerpoint/2010/main" val="1715819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669723565"/>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4800600"/>
            <a:ext cx="1905000" cy="228600"/>
          </a:xfrm>
        </p:spPr>
        <p:txBody>
          <a:bodyPr/>
          <a:lstStyle>
            <a:lvl1pPr>
              <a:defRPr/>
            </a:lvl1pPr>
          </a:lstStyle>
          <a:p>
            <a:pPr>
              <a:defRPr/>
            </a:pPr>
            <a:fld id="{72D7EECA-1C83-6C45-83D6-4D079D0FAF5C}" type="slidenum">
              <a:rPr lang="en-US"/>
              <a:pPr>
                <a:defRPr/>
              </a:pPr>
              <a:t>‹#›</a:t>
            </a:fld>
            <a:endParaRPr lang="en-US">
              <a:solidFill>
                <a:schemeClr val="bg2"/>
              </a:solidFill>
            </a:endParaRPr>
          </a:p>
        </p:txBody>
      </p:sp>
    </p:spTree>
    <p:extLst>
      <p:ext uri="{BB962C8B-B14F-4D97-AF65-F5344CB8AC3E}">
        <p14:creationId xmlns:p14="http://schemas.microsoft.com/office/powerpoint/2010/main" val="2500056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9101" y="57150"/>
            <a:ext cx="2212975" cy="46863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5414" y="57150"/>
            <a:ext cx="6491287" cy="46863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4800600"/>
            <a:ext cx="1905000" cy="228600"/>
          </a:xfrm>
        </p:spPr>
        <p:txBody>
          <a:bodyPr/>
          <a:lstStyle>
            <a:lvl1pPr>
              <a:defRPr/>
            </a:lvl1pPr>
          </a:lstStyle>
          <a:p>
            <a:pPr>
              <a:defRPr/>
            </a:pPr>
            <a:fld id="{9AC140D7-3C71-1742-AEFB-F5B5412C9B00}" type="slidenum">
              <a:rPr lang="en-US"/>
              <a:pPr>
                <a:defRPr/>
              </a:pPr>
              <a:t>‹#›</a:t>
            </a:fld>
            <a:endParaRPr lang="en-US">
              <a:solidFill>
                <a:schemeClr val="bg2"/>
              </a:solidFill>
            </a:endParaRPr>
          </a:p>
        </p:txBody>
      </p:sp>
    </p:spTree>
    <p:extLst>
      <p:ext uri="{BB962C8B-B14F-4D97-AF65-F5344CB8AC3E}">
        <p14:creationId xmlns:p14="http://schemas.microsoft.com/office/powerpoint/2010/main" val="2399677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a:xfrm>
            <a:off x="128588" y="4800600"/>
            <a:ext cx="1905000" cy="228600"/>
          </a:xfrm>
        </p:spPr>
        <p:txBody>
          <a:bodyPr/>
          <a:lstStyle>
            <a:lvl1pPr>
              <a:defRPr/>
            </a:lvl1pPr>
          </a:lstStyle>
          <a:p>
            <a:pPr>
              <a:defRPr/>
            </a:pPr>
            <a:fld id="{65C94A1E-3510-F44F-BED8-FBEFB14C5091}" type="slidenum">
              <a:rPr lang="en-US"/>
              <a:pPr>
                <a:defRPr/>
              </a:pPr>
              <a:t>‹#›</a:t>
            </a:fld>
            <a:endParaRPr lang="en-US">
              <a:solidFill>
                <a:schemeClr val="bg2"/>
              </a:solidFill>
            </a:endParaRPr>
          </a:p>
        </p:txBody>
      </p:sp>
    </p:spTree>
    <p:extLst>
      <p:ext uri="{BB962C8B-B14F-4D97-AF65-F5344CB8AC3E}">
        <p14:creationId xmlns:p14="http://schemas.microsoft.com/office/powerpoint/2010/main" val="2091197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08059098"/>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smtClean="0"/>
              <a:t>Click to edit Master text styles</a:t>
            </a:r>
          </a:p>
        </p:txBody>
      </p:sp>
    </p:spTree>
    <p:extLst>
      <p:ext uri="{BB962C8B-B14F-4D97-AF65-F5344CB8AC3E}">
        <p14:creationId xmlns:p14="http://schemas.microsoft.com/office/powerpoint/2010/main" val="3768700694"/>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5414" y="742950"/>
            <a:ext cx="4351337" cy="40005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1" y="742950"/>
            <a:ext cx="4352925" cy="40005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6"/>
          <p:cNvSpPr>
            <a:spLocks noGrp="1" noChangeArrowheads="1"/>
          </p:cNvSpPr>
          <p:nvPr>
            <p:ph type="sldNum" sz="quarter" idx="10"/>
          </p:nvPr>
        </p:nvSpPr>
        <p:spPr>
          <a:xfrm>
            <a:off x="128588" y="4800600"/>
            <a:ext cx="1905000" cy="228600"/>
          </a:xfrm>
        </p:spPr>
        <p:txBody>
          <a:bodyPr/>
          <a:lstStyle>
            <a:lvl1pPr>
              <a:defRPr/>
            </a:lvl1pPr>
          </a:lstStyle>
          <a:p>
            <a:pPr>
              <a:defRPr/>
            </a:pPr>
            <a:fld id="{643B7268-F349-8842-B2C6-E5D994E4AE31}" type="slidenum">
              <a:rPr lang="en-US"/>
              <a:pPr>
                <a:defRPr/>
              </a:pPr>
              <a:t>‹#›</a:t>
            </a:fld>
            <a:endParaRPr lang="en-US">
              <a:solidFill>
                <a:schemeClr val="bg2"/>
              </a:solidFill>
            </a:endParaRPr>
          </a:p>
        </p:txBody>
      </p:sp>
    </p:spTree>
    <p:extLst>
      <p:ext uri="{BB962C8B-B14F-4D97-AF65-F5344CB8AC3E}">
        <p14:creationId xmlns:p14="http://schemas.microsoft.com/office/powerpoint/2010/main" val="2011558743"/>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sldNum" sz="quarter" idx="10"/>
          </p:nvPr>
        </p:nvSpPr>
        <p:spPr>
          <a:xfrm>
            <a:off x="128588" y="4800600"/>
            <a:ext cx="1905000" cy="228600"/>
          </a:xfrm>
        </p:spPr>
        <p:txBody>
          <a:bodyPr/>
          <a:lstStyle>
            <a:lvl1pPr>
              <a:defRPr/>
            </a:lvl1pPr>
          </a:lstStyle>
          <a:p>
            <a:pPr>
              <a:defRPr/>
            </a:pPr>
            <a:fld id="{94E0BDCD-C9B5-0945-AF7F-3E94AA7ADACD}" type="slidenum">
              <a:rPr lang="en-US"/>
              <a:pPr>
                <a:defRPr/>
              </a:pPr>
              <a:t>‹#›</a:t>
            </a:fld>
            <a:endParaRPr lang="en-US">
              <a:solidFill>
                <a:schemeClr val="bg2"/>
              </a:solidFill>
            </a:endParaRPr>
          </a:p>
        </p:txBody>
      </p:sp>
    </p:spTree>
    <p:extLst>
      <p:ext uri="{BB962C8B-B14F-4D97-AF65-F5344CB8AC3E}">
        <p14:creationId xmlns:p14="http://schemas.microsoft.com/office/powerpoint/2010/main" val="3997318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6"/>
          <p:cNvSpPr>
            <a:spLocks noGrp="1" noChangeArrowheads="1"/>
          </p:cNvSpPr>
          <p:nvPr>
            <p:ph type="sldNum" sz="quarter" idx="10"/>
          </p:nvPr>
        </p:nvSpPr>
        <p:spPr>
          <a:xfrm>
            <a:off x="128588" y="4800600"/>
            <a:ext cx="1905000" cy="228600"/>
          </a:xfrm>
        </p:spPr>
        <p:txBody>
          <a:bodyPr/>
          <a:lstStyle>
            <a:lvl1pPr>
              <a:defRPr/>
            </a:lvl1pPr>
          </a:lstStyle>
          <a:p>
            <a:pPr>
              <a:defRPr/>
            </a:pPr>
            <a:fld id="{09F64BDA-7C03-0348-A74F-EE75429B1384}" type="slidenum">
              <a:rPr lang="en-US"/>
              <a:pPr>
                <a:defRPr/>
              </a:pPr>
              <a:t>‹#›</a:t>
            </a:fld>
            <a:endParaRPr lang="en-US">
              <a:solidFill>
                <a:schemeClr val="bg2"/>
              </a:solidFill>
            </a:endParaRPr>
          </a:p>
        </p:txBody>
      </p:sp>
    </p:spTree>
    <p:extLst>
      <p:ext uri="{BB962C8B-B14F-4D97-AF65-F5344CB8AC3E}">
        <p14:creationId xmlns:p14="http://schemas.microsoft.com/office/powerpoint/2010/main" val="996688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128588" y="4800600"/>
            <a:ext cx="1905000" cy="228600"/>
          </a:xfrm>
        </p:spPr>
        <p:txBody>
          <a:bodyPr/>
          <a:lstStyle>
            <a:lvl1pPr>
              <a:defRPr/>
            </a:lvl1pPr>
          </a:lstStyle>
          <a:p>
            <a:pPr>
              <a:defRPr/>
            </a:pPr>
            <a:fld id="{10B5A099-68A2-044B-9162-510493F6B079}" type="slidenum">
              <a:rPr lang="en-US"/>
              <a:pPr>
                <a:defRPr/>
              </a:pPr>
              <a:t>‹#›</a:t>
            </a:fld>
            <a:endParaRPr lang="en-US">
              <a:solidFill>
                <a:schemeClr val="bg2"/>
              </a:solidFill>
            </a:endParaRPr>
          </a:p>
        </p:txBody>
      </p:sp>
    </p:spTree>
    <p:extLst>
      <p:ext uri="{BB962C8B-B14F-4D97-AF65-F5344CB8AC3E}">
        <p14:creationId xmlns:p14="http://schemas.microsoft.com/office/powerpoint/2010/main" val="2723597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Rectangle 6"/>
          <p:cNvSpPr>
            <a:spLocks noGrp="1" noChangeArrowheads="1"/>
          </p:cNvSpPr>
          <p:nvPr>
            <p:ph type="sldNum" sz="quarter" idx="10"/>
          </p:nvPr>
        </p:nvSpPr>
        <p:spPr>
          <a:xfrm>
            <a:off x="128588" y="4800600"/>
            <a:ext cx="1905000" cy="228600"/>
          </a:xfrm>
        </p:spPr>
        <p:txBody>
          <a:bodyPr/>
          <a:lstStyle>
            <a:lvl1pPr>
              <a:defRPr/>
            </a:lvl1pPr>
          </a:lstStyle>
          <a:p>
            <a:pPr>
              <a:defRPr/>
            </a:pPr>
            <a:fld id="{D3A41906-1694-444C-9BC0-9D3A13E9E150}" type="slidenum">
              <a:rPr lang="en-US"/>
              <a:pPr>
                <a:defRPr/>
              </a:pPr>
              <a:t>‹#›</a:t>
            </a:fld>
            <a:endParaRPr lang="en-US">
              <a:solidFill>
                <a:schemeClr val="bg2"/>
              </a:solidFill>
            </a:endParaRPr>
          </a:p>
        </p:txBody>
      </p:sp>
    </p:spTree>
    <p:extLst>
      <p:ext uri="{BB962C8B-B14F-4D97-AF65-F5344CB8AC3E}">
        <p14:creationId xmlns:p14="http://schemas.microsoft.com/office/powerpoint/2010/main" val="373421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smtClean="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Rectangle 6"/>
          <p:cNvSpPr>
            <a:spLocks noGrp="1" noChangeArrowheads="1"/>
          </p:cNvSpPr>
          <p:nvPr>
            <p:ph type="sldNum" sz="quarter" idx="10"/>
          </p:nvPr>
        </p:nvSpPr>
        <p:spPr>
          <a:xfrm>
            <a:off x="128588" y="4800600"/>
            <a:ext cx="1905000" cy="228600"/>
          </a:xfrm>
        </p:spPr>
        <p:txBody>
          <a:bodyPr/>
          <a:lstStyle>
            <a:lvl1pPr>
              <a:defRPr/>
            </a:lvl1pPr>
          </a:lstStyle>
          <a:p>
            <a:pPr>
              <a:defRPr/>
            </a:pPr>
            <a:fld id="{F9CB2A15-B8E4-7E4F-8BA5-A4DAD477726A}" type="slidenum">
              <a:rPr lang="en-US"/>
              <a:pPr>
                <a:defRPr/>
              </a:pPr>
              <a:t>‹#›</a:t>
            </a:fld>
            <a:endParaRPr lang="en-US">
              <a:solidFill>
                <a:schemeClr val="bg2"/>
              </a:solidFill>
            </a:endParaRPr>
          </a:p>
        </p:txBody>
      </p:sp>
    </p:spTree>
    <p:extLst>
      <p:ext uri="{BB962C8B-B14F-4D97-AF65-F5344CB8AC3E}">
        <p14:creationId xmlns:p14="http://schemas.microsoft.com/office/powerpoint/2010/main" val="375248288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bwMode="auto">
          <a:xfrm>
            <a:off x="0" y="1"/>
            <a:ext cx="9144000" cy="603647"/>
          </a:xfrm>
          <a:prstGeom prst="rect">
            <a:avLst/>
          </a:prstGeom>
          <a:solidFill>
            <a:srgbClr val="0F4D92"/>
          </a:solidFill>
          <a:ln w="9525" cap="flat" cmpd="sng" algn="ctr">
            <a:solidFill>
              <a:schemeClr val="tx1">
                <a:lumMod val="50000"/>
                <a:lumOff val="50000"/>
              </a:schemeClr>
            </a:solidFill>
            <a:prstDash val="solid"/>
            <a:round/>
            <a:headEnd type="none" w="med" len="med"/>
            <a:tailEnd type="none" w="med" len="med"/>
          </a:ln>
          <a:effectLst/>
        </p:spPr>
        <p:txBody>
          <a:bodyPr/>
          <a:lstStyle/>
          <a:p>
            <a:pPr eaLnBrk="0" hangingPunct="0">
              <a:defRPr/>
            </a:pPr>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026" name="Rectangle 2"/>
          <p:cNvSpPr>
            <a:spLocks noGrp="1" noChangeArrowheads="1"/>
          </p:cNvSpPr>
          <p:nvPr>
            <p:ph type="title"/>
          </p:nvPr>
        </p:nvSpPr>
        <p:spPr bwMode="auto">
          <a:xfrm>
            <a:off x="256874" y="64211"/>
            <a:ext cx="8562466" cy="514350"/>
          </a:xfrm>
          <a:prstGeom prst="rect">
            <a:avLst/>
          </a:prstGeom>
          <a:noFill/>
          <a:ln w="9525">
            <a:noFill/>
            <a:miter lim="800000"/>
            <a:headEnd/>
            <a:tailEnd/>
          </a:ln>
          <a:effectLst>
            <a:outerShdw blurRad="25400" dist="12700" dir="2700000" algn="ctr" rotWithShape="0">
              <a:srgbClr val="000000">
                <a:alpha val="25000"/>
              </a:srgbClr>
            </a:outerShdw>
          </a:effectLst>
        </p:spPr>
        <p:txBody>
          <a:bodyPr vert="horz" wrap="square" lIns="91440" tIns="45720" rIns="91440" bIns="45720" numCol="1" anchor="ctr" anchorCtr="0" compatLnSpc="1">
            <a:prstTxWarp prst="textNoShape">
              <a:avLst/>
            </a:prstTxWarp>
          </a:bodyPr>
          <a:lstStyle/>
          <a:p>
            <a:pPr lvl="0"/>
            <a:r>
              <a:rPr lang="en-US" dirty="0" smtClean="0"/>
              <a:t>Title</a:t>
            </a:r>
            <a:endParaRPr lang="en-US" dirty="0"/>
          </a:p>
        </p:txBody>
      </p:sp>
      <p:sp>
        <p:nvSpPr>
          <p:cNvPr id="6148" name="Rectangle 3"/>
          <p:cNvSpPr>
            <a:spLocks noGrp="1" noChangeArrowheads="1"/>
          </p:cNvSpPr>
          <p:nvPr>
            <p:ph type="body" idx="1"/>
          </p:nvPr>
        </p:nvSpPr>
        <p:spPr bwMode="auto">
          <a:xfrm>
            <a:off x="125413" y="742950"/>
            <a:ext cx="8856662"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149" name="Straight Connector 6"/>
          <p:cNvCxnSpPr>
            <a:cxnSpLocks noChangeShapeType="1"/>
          </p:cNvCxnSpPr>
          <p:nvPr/>
        </p:nvCxnSpPr>
        <p:spPr bwMode="auto">
          <a:xfrm flipV="1">
            <a:off x="0" y="4937522"/>
            <a:ext cx="9144000" cy="13097"/>
          </a:xfrm>
          <a:prstGeom prst="line">
            <a:avLst/>
          </a:prstGeom>
          <a:noFill/>
          <a:ln w="50800" cmpd="dbl">
            <a:solidFill>
              <a:schemeClr val="tx1"/>
            </a:solidFill>
            <a:round/>
            <a:headEnd/>
            <a:tailEnd/>
          </a:ln>
          <a:extLst>
            <a:ext uri="{909E8E84-426E-40dd-AFC4-6F175D3DCCD1}">
              <a14:hiddenFill xmlns:a14="http://schemas.microsoft.com/office/drawing/2010/main">
                <a:noFill/>
              </a14:hiddenFill>
            </a:ext>
          </a:extLst>
        </p:spPr>
      </p:cxnSp>
      <p:sp>
        <p:nvSpPr>
          <p:cNvPr id="9" name="Slide Number Placeholder 11"/>
          <p:cNvSpPr>
            <a:spLocks noGrp="1"/>
          </p:cNvSpPr>
          <p:nvPr>
            <p:ph type="sldNum" sz="quarter" idx="4"/>
          </p:nvPr>
        </p:nvSpPr>
        <p:spPr>
          <a:xfrm>
            <a:off x="7159625" y="4912254"/>
            <a:ext cx="1905000" cy="228600"/>
          </a:xfrm>
          <a:prstGeom prst="rect">
            <a:avLst/>
          </a:prstGeom>
        </p:spPr>
        <p:txBody>
          <a:bodyPr/>
          <a:lstStyle>
            <a:lvl1pPr algn="r" eaLnBrk="0" hangingPunct="0">
              <a:defRPr sz="1200">
                <a:effectLst>
                  <a:outerShdw blurRad="38100" dist="38100" dir="2700000" algn="tl">
                    <a:srgbClr val="000000">
                      <a:alpha val="43137"/>
                    </a:srgbClr>
                  </a:outerShdw>
                </a:effectLst>
              </a:defRPr>
            </a:lvl1pPr>
          </a:lstStyle>
          <a:p>
            <a:pPr>
              <a:defRPr/>
            </a:pPr>
            <a:fld id="{28174B04-4DAE-EB42-9616-9AE45265018B}" type="slidenum">
              <a:rPr lang="en-US"/>
              <a:pPr>
                <a:defRPr/>
              </a:pPr>
              <a:t>‹#›</a:t>
            </a:fld>
            <a:endParaRPr lang="en-US">
              <a:solidFill>
                <a:schemeClr val="bg2"/>
              </a:solidFill>
            </a:endParaRPr>
          </a:p>
        </p:txBody>
      </p:sp>
      <p:sp>
        <p:nvSpPr>
          <p:cNvPr id="10" name="Rectangle 9"/>
          <p:cNvSpPr/>
          <p:nvPr userDrawn="1"/>
        </p:nvSpPr>
        <p:spPr>
          <a:xfrm>
            <a:off x="3604566" y="4940090"/>
            <a:ext cx="1608133" cy="230832"/>
          </a:xfrm>
          <a:prstGeom prst="rect">
            <a:avLst/>
          </a:prstGeom>
        </p:spPr>
        <p:txBody>
          <a:bodyPr wrap="none">
            <a:spAutoFit/>
          </a:bodyPr>
          <a:lstStyle/>
          <a:p>
            <a:pPr eaLnBrk="0" hangingPunct="0">
              <a:defRPr/>
            </a:pPr>
            <a:r>
              <a:rPr lang="en-US" altLang="zh-CN" sz="900" kern="0" baseline="0" dirty="0" smtClean="0">
                <a:solidFill>
                  <a:schemeClr val="tx1">
                    <a:lumMod val="50000"/>
                    <a:lumOff val="50000"/>
                  </a:schemeClr>
                </a:solidFill>
                <a:effectLst/>
                <a:latin typeface="Verdana" charset="0"/>
              </a:rPr>
              <a:t>SC</a:t>
            </a:r>
            <a:r>
              <a:rPr lang="en-US" sz="900" kern="0" baseline="0" dirty="0" smtClean="0">
                <a:solidFill>
                  <a:schemeClr val="tx1">
                    <a:lumMod val="50000"/>
                    <a:lumOff val="50000"/>
                  </a:schemeClr>
                </a:solidFill>
                <a:effectLst/>
                <a:latin typeface="Verdana" charset="0"/>
              </a:rPr>
              <a:t> 201</a:t>
            </a:r>
            <a:r>
              <a:rPr lang="en-US" altLang="zh-CN" sz="900" kern="0" baseline="0" dirty="0" smtClean="0">
                <a:solidFill>
                  <a:schemeClr val="tx1">
                    <a:lumMod val="50000"/>
                    <a:lumOff val="50000"/>
                  </a:schemeClr>
                </a:solidFill>
                <a:effectLst/>
                <a:latin typeface="Verdana" charset="0"/>
              </a:rPr>
              <a:t>6</a:t>
            </a:r>
            <a:r>
              <a:rPr lang="en-US" sz="900" kern="0" baseline="0" dirty="0" smtClean="0">
                <a:solidFill>
                  <a:schemeClr val="tx1">
                    <a:lumMod val="50000"/>
                    <a:lumOff val="50000"/>
                  </a:schemeClr>
                </a:solidFill>
                <a:effectLst/>
                <a:latin typeface="Verdana" charset="0"/>
              </a:rPr>
              <a:t>@Salt Lake City</a:t>
            </a:r>
            <a:endParaRPr lang="en-US" sz="1000" dirty="0">
              <a:solidFill>
                <a:schemeClr val="tx1">
                  <a:lumMod val="50000"/>
                  <a:lumOff val="50000"/>
                </a:schemeClr>
              </a:solidFill>
              <a:effectLst>
                <a:outerShdw blurRad="38100" dist="38100" dir="2700000" algn="tl">
                  <a:srgbClr val="000000">
                    <a:alpha val="43137"/>
                  </a:srgbClr>
                </a:outerShdw>
              </a:effectLst>
            </a:endParaRPr>
          </a:p>
        </p:txBody>
      </p:sp>
    </p:spTree>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hf hdr="0" ftr="0" dt="0"/>
  <p:txStyles>
    <p:titleStyle>
      <a:lvl1pPr algn="ctr" rtl="0" eaLnBrk="0" fontAlgn="base" hangingPunct="0">
        <a:spcBef>
          <a:spcPct val="0"/>
        </a:spcBef>
        <a:spcAft>
          <a:spcPct val="0"/>
        </a:spcAft>
        <a:defRPr sz="3300">
          <a:solidFill>
            <a:srgbClr val="F3F3F3"/>
          </a:solidFill>
          <a:latin typeface="+mj-lt"/>
          <a:ea typeface="+mj-ea"/>
          <a:cs typeface="+mj-cs"/>
        </a:defRPr>
      </a:lvl1pPr>
      <a:lvl2pPr algn="l" rtl="0" eaLnBrk="0" fontAlgn="base" hangingPunct="0">
        <a:spcBef>
          <a:spcPct val="0"/>
        </a:spcBef>
        <a:spcAft>
          <a:spcPct val="0"/>
        </a:spcAft>
        <a:defRPr sz="2250">
          <a:solidFill>
            <a:srgbClr val="F3F3F3"/>
          </a:solidFill>
          <a:latin typeface="Georgia" pitchFamily="-105" charset="0"/>
          <a:ea typeface="ＭＳ Ｐゴシック" pitchFamily="-105" charset="-128"/>
          <a:cs typeface="ＭＳ Ｐゴシック" pitchFamily="-105" charset="-128"/>
        </a:defRPr>
      </a:lvl2pPr>
      <a:lvl3pPr algn="l" rtl="0" eaLnBrk="0" fontAlgn="base" hangingPunct="0">
        <a:spcBef>
          <a:spcPct val="0"/>
        </a:spcBef>
        <a:spcAft>
          <a:spcPct val="0"/>
        </a:spcAft>
        <a:defRPr sz="2250">
          <a:solidFill>
            <a:srgbClr val="F3F3F3"/>
          </a:solidFill>
          <a:latin typeface="Georgia" pitchFamily="-105" charset="0"/>
          <a:ea typeface="ＭＳ Ｐゴシック" pitchFamily="-105" charset="-128"/>
          <a:cs typeface="ＭＳ Ｐゴシック" pitchFamily="-105" charset="-128"/>
        </a:defRPr>
      </a:lvl3pPr>
      <a:lvl4pPr algn="l" rtl="0" eaLnBrk="0" fontAlgn="base" hangingPunct="0">
        <a:spcBef>
          <a:spcPct val="0"/>
        </a:spcBef>
        <a:spcAft>
          <a:spcPct val="0"/>
        </a:spcAft>
        <a:defRPr sz="2250">
          <a:solidFill>
            <a:srgbClr val="F3F3F3"/>
          </a:solidFill>
          <a:latin typeface="Georgia" pitchFamily="-105" charset="0"/>
          <a:ea typeface="ＭＳ Ｐゴシック" pitchFamily="-105" charset="-128"/>
          <a:cs typeface="ＭＳ Ｐゴシック" pitchFamily="-105" charset="-128"/>
        </a:defRPr>
      </a:lvl4pPr>
      <a:lvl5pPr algn="l" rtl="0" eaLnBrk="0" fontAlgn="base" hangingPunct="0">
        <a:spcBef>
          <a:spcPct val="0"/>
        </a:spcBef>
        <a:spcAft>
          <a:spcPct val="0"/>
        </a:spcAft>
        <a:defRPr sz="2250">
          <a:solidFill>
            <a:srgbClr val="F3F3F3"/>
          </a:solidFill>
          <a:latin typeface="Georgia" pitchFamily="-105" charset="0"/>
          <a:ea typeface="ＭＳ Ｐゴシック" pitchFamily="-105" charset="-128"/>
          <a:cs typeface="ＭＳ Ｐゴシック" pitchFamily="-105" charset="-128"/>
        </a:defRPr>
      </a:lvl5pPr>
      <a:lvl6pPr marL="342900" algn="l" rtl="0" fontAlgn="base">
        <a:spcBef>
          <a:spcPct val="0"/>
        </a:spcBef>
        <a:spcAft>
          <a:spcPct val="0"/>
        </a:spcAft>
        <a:defRPr sz="2250">
          <a:solidFill>
            <a:srgbClr val="F3F3F3"/>
          </a:solidFill>
          <a:latin typeface="Georgia" pitchFamily="-105" charset="0"/>
          <a:ea typeface="ＭＳ Ｐゴシック" pitchFamily="-105" charset="-128"/>
          <a:cs typeface="ＭＳ Ｐゴシック" pitchFamily="-105" charset="-128"/>
        </a:defRPr>
      </a:lvl6pPr>
      <a:lvl7pPr marL="685800" algn="l" rtl="0" fontAlgn="base">
        <a:spcBef>
          <a:spcPct val="0"/>
        </a:spcBef>
        <a:spcAft>
          <a:spcPct val="0"/>
        </a:spcAft>
        <a:defRPr sz="2250">
          <a:solidFill>
            <a:srgbClr val="F3F3F3"/>
          </a:solidFill>
          <a:latin typeface="Georgia" pitchFamily="-105" charset="0"/>
          <a:ea typeface="ＭＳ Ｐゴシック" pitchFamily="-105" charset="-128"/>
          <a:cs typeface="ＭＳ Ｐゴシック" pitchFamily="-105" charset="-128"/>
        </a:defRPr>
      </a:lvl7pPr>
      <a:lvl8pPr marL="1028700" algn="l" rtl="0" fontAlgn="base">
        <a:spcBef>
          <a:spcPct val="0"/>
        </a:spcBef>
        <a:spcAft>
          <a:spcPct val="0"/>
        </a:spcAft>
        <a:defRPr sz="2250">
          <a:solidFill>
            <a:srgbClr val="F3F3F3"/>
          </a:solidFill>
          <a:latin typeface="Georgia" pitchFamily="-105" charset="0"/>
          <a:ea typeface="ＭＳ Ｐゴシック" pitchFamily="-105" charset="-128"/>
          <a:cs typeface="ＭＳ Ｐゴシック" pitchFamily="-105" charset="-128"/>
        </a:defRPr>
      </a:lvl8pPr>
      <a:lvl9pPr marL="1371600" algn="l" rtl="0" fontAlgn="base">
        <a:spcBef>
          <a:spcPct val="0"/>
        </a:spcBef>
        <a:spcAft>
          <a:spcPct val="0"/>
        </a:spcAft>
        <a:defRPr sz="2250">
          <a:solidFill>
            <a:srgbClr val="F3F3F3"/>
          </a:solidFill>
          <a:latin typeface="Georgia" pitchFamily="-105" charset="0"/>
          <a:ea typeface="ＭＳ Ｐゴシック" pitchFamily="-105" charset="-128"/>
          <a:cs typeface="ＭＳ Ｐゴシック" pitchFamily="-105" charset="-128"/>
        </a:defRPr>
      </a:lvl9pPr>
    </p:titleStyle>
    <p:bodyStyle>
      <a:lvl1pPr marL="257175" indent="-257175" algn="l" rtl="0" eaLnBrk="0" fontAlgn="base" hangingPunct="0">
        <a:spcBef>
          <a:spcPct val="20000"/>
        </a:spcBef>
        <a:spcAft>
          <a:spcPct val="0"/>
        </a:spcAft>
        <a:buClr>
          <a:srgbClr val="6E7BBD"/>
        </a:buClr>
        <a:buChar char="•"/>
        <a:defRPr sz="2400">
          <a:solidFill>
            <a:schemeClr val="tx1"/>
          </a:solidFill>
          <a:latin typeface="+mn-lt"/>
          <a:ea typeface="+mn-ea"/>
          <a:cs typeface="+mn-cs"/>
        </a:defRPr>
      </a:lvl1pPr>
      <a:lvl2pPr marL="557213" indent="-214313" algn="l" rtl="0" eaLnBrk="0" fontAlgn="base" hangingPunct="0">
        <a:spcBef>
          <a:spcPct val="20000"/>
        </a:spcBef>
        <a:spcAft>
          <a:spcPct val="0"/>
        </a:spcAft>
        <a:buChar char="–"/>
        <a:defRPr sz="2100">
          <a:solidFill>
            <a:schemeClr val="tx1"/>
          </a:solidFill>
          <a:latin typeface="+mn-lt"/>
          <a:ea typeface="+mn-ea"/>
        </a:defRPr>
      </a:lvl2pPr>
      <a:lvl3pPr marL="857250" indent="-171450" algn="l" rtl="0" eaLnBrk="0" fontAlgn="base" hangingPunct="0">
        <a:spcBef>
          <a:spcPct val="20000"/>
        </a:spcBef>
        <a:spcAft>
          <a:spcPct val="0"/>
        </a:spcAft>
        <a:buChar char="•"/>
        <a:defRPr sz="2100">
          <a:solidFill>
            <a:schemeClr val="tx1"/>
          </a:solidFill>
          <a:latin typeface="+mj-lt"/>
          <a:ea typeface="+mn-ea"/>
        </a:defRPr>
      </a:lvl3pPr>
      <a:lvl4pPr marL="1200150" indent="-171450" algn="l" rtl="0" eaLnBrk="0" fontAlgn="base" hangingPunct="0">
        <a:spcBef>
          <a:spcPct val="20000"/>
        </a:spcBef>
        <a:spcAft>
          <a:spcPct val="0"/>
        </a:spcAft>
        <a:buChar char="–"/>
        <a:defRPr sz="2100">
          <a:solidFill>
            <a:schemeClr val="tx1"/>
          </a:solidFill>
          <a:latin typeface="+mj-lt"/>
          <a:ea typeface="+mn-ea"/>
        </a:defRPr>
      </a:lvl4pPr>
      <a:lvl5pPr marL="1543050" indent="-171450" algn="l" rtl="0" eaLnBrk="0" fontAlgn="base" hangingPunct="0">
        <a:spcBef>
          <a:spcPct val="20000"/>
        </a:spcBef>
        <a:spcAft>
          <a:spcPct val="0"/>
        </a:spcAft>
        <a:buChar char="»"/>
        <a:defRPr sz="2100">
          <a:solidFill>
            <a:schemeClr val="tx1"/>
          </a:solidFill>
          <a:latin typeface="+mj-lt"/>
          <a:ea typeface="+mn-ea"/>
        </a:defRPr>
      </a:lvl5pPr>
      <a:lvl6pPr marL="1885950" indent="-171450" algn="l" rtl="0" fontAlgn="base">
        <a:spcBef>
          <a:spcPct val="20000"/>
        </a:spcBef>
        <a:spcAft>
          <a:spcPct val="0"/>
        </a:spcAft>
        <a:buChar char="»"/>
        <a:defRPr>
          <a:solidFill>
            <a:srgbClr val="686868"/>
          </a:solidFill>
          <a:latin typeface="+mj-lt"/>
          <a:ea typeface="+mn-ea"/>
        </a:defRPr>
      </a:lvl6pPr>
      <a:lvl7pPr marL="2228850" indent="-171450" algn="l" rtl="0" fontAlgn="base">
        <a:spcBef>
          <a:spcPct val="20000"/>
        </a:spcBef>
        <a:spcAft>
          <a:spcPct val="0"/>
        </a:spcAft>
        <a:buChar char="»"/>
        <a:defRPr>
          <a:solidFill>
            <a:srgbClr val="686868"/>
          </a:solidFill>
          <a:latin typeface="+mj-lt"/>
          <a:ea typeface="+mn-ea"/>
        </a:defRPr>
      </a:lvl7pPr>
      <a:lvl8pPr marL="2571750" indent="-171450" algn="l" rtl="0" fontAlgn="base">
        <a:spcBef>
          <a:spcPct val="20000"/>
        </a:spcBef>
        <a:spcAft>
          <a:spcPct val="0"/>
        </a:spcAft>
        <a:buChar char="»"/>
        <a:defRPr>
          <a:solidFill>
            <a:srgbClr val="686868"/>
          </a:solidFill>
          <a:latin typeface="+mj-lt"/>
          <a:ea typeface="+mn-ea"/>
        </a:defRPr>
      </a:lvl8pPr>
      <a:lvl9pPr marL="2914650" indent="-171450" algn="l" rtl="0" fontAlgn="base">
        <a:spcBef>
          <a:spcPct val="20000"/>
        </a:spcBef>
        <a:spcAft>
          <a:spcPct val="0"/>
        </a:spcAft>
        <a:buChar char="»"/>
        <a:defRPr>
          <a:solidFill>
            <a:srgbClr val="686868"/>
          </a:solidFill>
          <a:latin typeface="+mj-lt"/>
          <a:ea typeface="+mn-ea"/>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2"/>
          <p:cNvPicPr>
            <a:picLocks noChangeAspect="1"/>
          </p:cNvPicPr>
          <p:nvPr/>
        </p:nvPicPr>
        <p:blipFill>
          <a:blip r:embed="rId3">
            <a:lum bright="70000" contrast="-70000"/>
            <a:extLst>
              <a:ext uri="{28A0092B-C50C-407E-A947-70E740481C1C}">
                <a14:useLocalDpi xmlns:a14="http://schemas.microsoft.com/office/drawing/2010/main"/>
              </a:ext>
            </a:extLst>
          </a:blip>
          <a:stretch>
            <a:fillRect/>
          </a:stretch>
        </p:blipFill>
        <p:spPr>
          <a:xfrm>
            <a:off x="0" y="604838"/>
            <a:ext cx="9144000" cy="4341812"/>
          </a:xfrm>
          <a:prstGeom prst="rect">
            <a:avLst/>
          </a:prstGeom>
          <a:ln>
            <a:noFill/>
          </a:ln>
          <a:effectLst>
            <a:softEdge rad="112500"/>
          </a:effectLst>
        </p:spPr>
      </p:pic>
      <p:sp>
        <p:nvSpPr>
          <p:cNvPr id="13" name="Rectangle 2"/>
          <p:cNvSpPr>
            <a:spLocks noGrp="1" noChangeArrowheads="1"/>
          </p:cNvSpPr>
          <p:nvPr>
            <p:ph type="ctrTitle"/>
          </p:nvPr>
        </p:nvSpPr>
        <p:spPr>
          <a:xfrm>
            <a:off x="1143000" y="1064278"/>
            <a:ext cx="6858000" cy="1223963"/>
          </a:xfrm>
        </p:spPr>
        <p:txBody>
          <a:bodyPr/>
          <a:lstStyle/>
          <a:p>
            <a:pPr eaLnBrk="1" hangingPunct="1">
              <a:defRPr/>
            </a:pPr>
            <a:r>
              <a:rPr lang="en-US" altLang="zh-CN" sz="3000" dirty="0">
                <a:solidFill>
                  <a:srgbClr val="800000"/>
                </a:solidFill>
                <a:latin typeface="Georgia" charset="0"/>
                <a:ea typeface="ＭＳ Ｐゴシック" charset="0"/>
                <a:cs typeface="ＭＳ Ｐゴシック" charset="0"/>
              </a:rPr>
              <a:t>Toward Super High-Level SDN Programming</a:t>
            </a:r>
            <a:endParaRPr lang="en-US" sz="3000" dirty="0">
              <a:solidFill>
                <a:srgbClr val="800000"/>
              </a:solidFill>
              <a:latin typeface="Georgia" charset="0"/>
              <a:ea typeface="ＭＳ Ｐゴシック" charset="0"/>
              <a:cs typeface="ＭＳ Ｐゴシック" charset="0"/>
            </a:endParaRPr>
          </a:p>
        </p:txBody>
      </p:sp>
      <p:sp>
        <p:nvSpPr>
          <p:cNvPr id="6" name="Rectangle 3"/>
          <p:cNvSpPr>
            <a:spLocks noGrp="1" noChangeArrowheads="1"/>
          </p:cNvSpPr>
          <p:nvPr>
            <p:ph type="subTitle" idx="1"/>
          </p:nvPr>
        </p:nvSpPr>
        <p:spPr>
          <a:xfrm>
            <a:off x="1118749" y="2255699"/>
            <a:ext cx="6974536" cy="2095500"/>
          </a:xfrm>
          <a:effectLst>
            <a:outerShdw blurRad="25400" dist="12700" dir="2700000" algn="ctr" rotWithShape="0">
              <a:srgbClr val="000000">
                <a:alpha val="25000"/>
              </a:srgbClr>
            </a:outerShdw>
          </a:effectLst>
        </p:spPr>
        <p:txBody>
          <a:bodyPr/>
          <a:lstStyle/>
          <a:p>
            <a:r>
              <a:rPr lang="en-US" altLang="zh-CN" dirty="0"/>
              <a:t>Joint</a:t>
            </a:r>
            <a:r>
              <a:rPr lang="zh-CN" altLang="en-US" dirty="0"/>
              <a:t> </a:t>
            </a:r>
            <a:r>
              <a:rPr lang="en-US" altLang="zh-CN" dirty="0" smtClean="0"/>
              <a:t>project</a:t>
            </a:r>
            <a:r>
              <a:rPr lang="en-US" altLang="zh-CN" dirty="0"/>
              <a:t> </a:t>
            </a:r>
            <a:r>
              <a:rPr lang="en-US" altLang="zh-CN" dirty="0" smtClean="0"/>
              <a:t>of Caltech, </a:t>
            </a:r>
            <a:r>
              <a:rPr lang="en-US" altLang="zh-CN" dirty="0" err="1" smtClean="0"/>
              <a:t>Tongji</a:t>
            </a:r>
            <a:r>
              <a:rPr lang="en-US" altLang="zh-CN" dirty="0" smtClean="0"/>
              <a:t>, Yale</a:t>
            </a:r>
          </a:p>
          <a:p>
            <a:endParaRPr lang="en-US" altLang="zh-CN" dirty="0" smtClean="0"/>
          </a:p>
          <a:p>
            <a:r>
              <a:rPr lang="en-US" altLang="zh-CN" dirty="0" smtClean="0"/>
              <a:t>May Wang</a:t>
            </a:r>
          </a:p>
          <a:p>
            <a:r>
              <a:rPr lang="en-US" altLang="zh-CN" dirty="0" smtClean="0"/>
              <a:t>Nov. 16, 2016</a:t>
            </a:r>
          </a:p>
        </p:txBody>
      </p:sp>
    </p:spTree>
    <p:extLst>
      <p:ext uri="{BB962C8B-B14F-4D97-AF65-F5344CB8AC3E}">
        <p14:creationId xmlns:p14="http://schemas.microsoft.com/office/powerpoint/2010/main" val="642566586"/>
      </p:ext>
    </p:extLst>
  </p:cSld>
  <p:clrMapOvr>
    <a:masterClrMapping/>
  </p:clrMapOvr>
  <p:transition xmlns:p14="http://schemas.microsoft.com/office/powerpoint/2010/main" advTm="3000">
    <p:wip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FAST: Function Automation System</a:t>
            </a:r>
            <a:endParaRPr lang="en-US" dirty="0"/>
          </a:p>
        </p:txBody>
      </p:sp>
      <p:sp>
        <p:nvSpPr>
          <p:cNvPr id="3" name="Content Placeholder 2"/>
          <p:cNvSpPr>
            <a:spLocks noGrp="1"/>
          </p:cNvSpPr>
          <p:nvPr>
            <p:ph idx="1"/>
          </p:nvPr>
        </p:nvSpPr>
        <p:spPr>
          <a:xfrm>
            <a:off x="264956" y="657795"/>
            <a:ext cx="4644143" cy="2422396"/>
          </a:xfrm>
        </p:spPr>
        <p:txBody>
          <a:bodyPr/>
          <a:lstStyle/>
          <a:p>
            <a:pPr marL="0" indent="0">
              <a:spcBef>
                <a:spcPts val="0"/>
              </a:spcBef>
              <a:spcAft>
                <a:spcPts val="0"/>
              </a:spcAft>
              <a:buClr>
                <a:schemeClr val="dk1"/>
              </a:buClr>
              <a:buSzPct val="100000"/>
              <a:buNone/>
            </a:pPr>
            <a:r>
              <a:rPr lang="en-US" sz="1500" dirty="0">
                <a:solidFill>
                  <a:schemeClr val="dk1"/>
                </a:solidFill>
                <a:latin typeface="Arial"/>
                <a:ea typeface="Arial"/>
                <a:cs typeface="Arial"/>
                <a:sym typeface="Arial"/>
              </a:rPr>
              <a:t>Hosting generic data-driven network </a:t>
            </a:r>
            <a:r>
              <a:rPr lang="en-US" sz="1500" dirty="0">
                <a:solidFill>
                  <a:schemeClr val="accent6">
                    <a:lumMod val="75000"/>
                  </a:schemeClr>
                </a:solidFill>
                <a:latin typeface="Arial"/>
                <a:ea typeface="Arial"/>
                <a:cs typeface="Arial"/>
                <a:sym typeface="Arial"/>
              </a:rPr>
              <a:t>functions</a:t>
            </a:r>
            <a:endParaRPr lang="en-US" sz="1500" dirty="0">
              <a:solidFill>
                <a:schemeClr val="dk1"/>
              </a:solidFill>
              <a:latin typeface="Arial"/>
              <a:ea typeface="Arial"/>
              <a:cs typeface="Arial"/>
              <a:sym typeface="Arial"/>
            </a:endParaRPr>
          </a:p>
          <a:p>
            <a:pPr lvl="1" indent="-257175">
              <a:spcBef>
                <a:spcPts val="0"/>
              </a:spcBef>
              <a:spcAft>
                <a:spcPts val="0"/>
              </a:spcAft>
              <a:buClr>
                <a:schemeClr val="dk1"/>
              </a:buClr>
              <a:buSzPct val="100000"/>
              <a:buFont typeface="Wingdings" charset="2"/>
              <a:buChar char="Ø"/>
            </a:pPr>
            <a:r>
              <a:rPr lang="en-US" sz="1500" dirty="0">
                <a:solidFill>
                  <a:schemeClr val="dk1"/>
                </a:solidFill>
                <a:latin typeface="Arial"/>
                <a:ea typeface="Arial"/>
                <a:cs typeface="Arial"/>
                <a:sym typeface="Arial"/>
              </a:rPr>
              <a:t>Easy-to-use programming paradigm</a:t>
            </a:r>
          </a:p>
          <a:p>
            <a:pPr marL="214313" indent="-214313">
              <a:spcBef>
                <a:spcPts val="0"/>
              </a:spcBef>
              <a:spcAft>
                <a:spcPts val="0"/>
              </a:spcAft>
              <a:buClr>
                <a:schemeClr val="dk1"/>
              </a:buClr>
              <a:buSzPct val="100000"/>
              <a:buFont typeface="Arial"/>
              <a:buChar char="•"/>
            </a:pPr>
            <a:endParaRPr lang="en-US" sz="1500" dirty="0">
              <a:solidFill>
                <a:schemeClr val="dk1"/>
              </a:solidFill>
              <a:latin typeface="Arial"/>
              <a:ea typeface="Arial"/>
              <a:cs typeface="Arial"/>
              <a:sym typeface="Arial"/>
            </a:endParaRPr>
          </a:p>
          <a:p>
            <a:pPr marL="0" indent="0">
              <a:spcBef>
                <a:spcPts val="0"/>
              </a:spcBef>
              <a:spcAft>
                <a:spcPts val="0"/>
              </a:spcAft>
              <a:buClr>
                <a:schemeClr val="dk1"/>
              </a:buClr>
              <a:buSzPct val="100000"/>
              <a:buNone/>
            </a:pPr>
            <a:r>
              <a:rPr lang="en-US" sz="1500" dirty="0">
                <a:solidFill>
                  <a:schemeClr val="dk1"/>
                </a:solidFill>
                <a:latin typeface="Arial"/>
                <a:ea typeface="Arial"/>
                <a:cs typeface="Arial"/>
                <a:sym typeface="Arial"/>
              </a:rPr>
              <a:t>Automatic </a:t>
            </a:r>
            <a:r>
              <a:rPr lang="en-US" sz="1500" dirty="0">
                <a:solidFill>
                  <a:schemeClr val="accent6">
                    <a:lumMod val="75000"/>
                  </a:schemeClr>
                </a:solidFill>
                <a:latin typeface="Arial"/>
                <a:ea typeface="Arial"/>
                <a:cs typeface="Arial"/>
                <a:sym typeface="Arial"/>
              </a:rPr>
              <a:t>dependency management</a:t>
            </a:r>
          </a:p>
          <a:p>
            <a:pPr lvl="1" indent="-257175">
              <a:spcBef>
                <a:spcPts val="0"/>
              </a:spcBef>
              <a:spcAft>
                <a:spcPts val="0"/>
              </a:spcAft>
              <a:buClr>
                <a:schemeClr val="dk1"/>
              </a:buClr>
              <a:buSzPct val="100000"/>
              <a:buFont typeface="Wingdings" charset="2"/>
              <a:buChar char="Ø"/>
            </a:pPr>
            <a:r>
              <a:rPr lang="en-US" sz="1500" dirty="0">
                <a:latin typeface="Arial"/>
                <a:ea typeface="Arial"/>
                <a:cs typeface="Arial"/>
                <a:sym typeface="Arial"/>
              </a:rPr>
              <a:t>Track </a:t>
            </a:r>
            <a:r>
              <a:rPr lang="en-US" sz="1500" dirty="0">
                <a:solidFill>
                  <a:schemeClr val="accent6">
                    <a:lumMod val="75000"/>
                  </a:schemeClr>
                </a:solidFill>
                <a:latin typeface="Arial"/>
                <a:ea typeface="Arial"/>
                <a:cs typeface="Arial"/>
                <a:sym typeface="Arial"/>
              </a:rPr>
              <a:t>fine-grained</a:t>
            </a:r>
            <a:r>
              <a:rPr lang="en-US" sz="1500" dirty="0">
                <a:latin typeface="Arial"/>
                <a:ea typeface="Arial"/>
                <a:cs typeface="Arial"/>
                <a:sym typeface="Arial"/>
              </a:rPr>
              <a:t> runtime dependency</a:t>
            </a:r>
          </a:p>
          <a:p>
            <a:pPr lvl="1" indent="-257175">
              <a:spcBef>
                <a:spcPts val="0"/>
              </a:spcBef>
              <a:spcAft>
                <a:spcPts val="0"/>
              </a:spcAft>
              <a:buClr>
                <a:schemeClr val="dk1"/>
              </a:buClr>
              <a:buSzPct val="100000"/>
              <a:buFont typeface="Wingdings" charset="2"/>
              <a:buChar char="Ø"/>
            </a:pPr>
            <a:r>
              <a:rPr lang="en-US" sz="1500" dirty="0">
                <a:latin typeface="Arial"/>
                <a:ea typeface="Arial"/>
                <a:cs typeface="Arial"/>
                <a:sym typeface="Arial"/>
              </a:rPr>
              <a:t>Subscribe to data changes </a:t>
            </a:r>
            <a:r>
              <a:rPr lang="en-US" sz="1500" dirty="0">
                <a:solidFill>
                  <a:schemeClr val="accent6">
                    <a:lumMod val="75000"/>
                  </a:schemeClr>
                </a:solidFill>
                <a:latin typeface="Arial"/>
                <a:ea typeface="Arial"/>
                <a:cs typeface="Arial"/>
                <a:sym typeface="Arial"/>
              </a:rPr>
              <a:t>automatically</a:t>
            </a:r>
            <a:endParaRPr lang="en-US" sz="1500" dirty="0">
              <a:solidFill>
                <a:schemeClr val="dk1"/>
              </a:solidFill>
              <a:latin typeface="Arial"/>
              <a:ea typeface="Arial"/>
              <a:cs typeface="Arial"/>
              <a:sym typeface="Arial"/>
            </a:endParaRPr>
          </a:p>
          <a:p>
            <a:pPr marL="214313" indent="-214313">
              <a:spcBef>
                <a:spcPts val="0"/>
              </a:spcBef>
              <a:spcAft>
                <a:spcPts val="0"/>
              </a:spcAft>
              <a:buClr>
                <a:schemeClr val="dk1"/>
              </a:buClr>
              <a:buSzPct val="100000"/>
              <a:buFont typeface="Arial"/>
              <a:buChar char="•"/>
            </a:pPr>
            <a:endParaRPr lang="en-US" sz="1500" dirty="0">
              <a:solidFill>
                <a:schemeClr val="dk1"/>
              </a:solidFill>
              <a:latin typeface="Arial"/>
              <a:ea typeface="Arial"/>
              <a:cs typeface="Arial"/>
              <a:sym typeface="Arial"/>
            </a:endParaRPr>
          </a:p>
          <a:p>
            <a:pPr marL="0" indent="0">
              <a:spcBef>
                <a:spcPts val="0"/>
              </a:spcBef>
              <a:spcAft>
                <a:spcPts val="0"/>
              </a:spcAft>
              <a:buClr>
                <a:schemeClr val="dk1"/>
              </a:buClr>
              <a:buSzPct val="100000"/>
              <a:buNone/>
            </a:pPr>
            <a:r>
              <a:rPr lang="en-US" sz="1500" dirty="0">
                <a:solidFill>
                  <a:schemeClr val="dk1"/>
                </a:solidFill>
                <a:latin typeface="Arial"/>
                <a:ea typeface="Arial"/>
                <a:cs typeface="Arial"/>
                <a:sym typeface="Arial"/>
              </a:rPr>
              <a:t>Enforced data consistency</a:t>
            </a:r>
          </a:p>
          <a:p>
            <a:pPr lvl="1" indent="-257175">
              <a:spcBef>
                <a:spcPts val="0"/>
              </a:spcBef>
              <a:spcAft>
                <a:spcPts val="0"/>
              </a:spcAft>
              <a:buClr>
                <a:schemeClr val="dk1"/>
              </a:buClr>
              <a:buSzPct val="100000"/>
              <a:buFont typeface="Wingdings" charset="2"/>
              <a:buChar char="Ø"/>
            </a:pPr>
            <a:r>
              <a:rPr lang="en-US" sz="1500" dirty="0">
                <a:solidFill>
                  <a:schemeClr val="dk1"/>
                </a:solidFill>
                <a:latin typeface="Arial"/>
                <a:ea typeface="Arial"/>
                <a:cs typeface="Arial"/>
                <a:sym typeface="Arial"/>
              </a:rPr>
              <a:t>Rollback outdated function instances</a:t>
            </a:r>
          </a:p>
          <a:p>
            <a:pPr lvl="1" indent="-257175">
              <a:spcBef>
                <a:spcPts val="0"/>
              </a:spcBef>
              <a:spcAft>
                <a:spcPts val="0"/>
              </a:spcAft>
              <a:buClr>
                <a:schemeClr val="dk1"/>
              </a:buClr>
              <a:buSzPct val="100000"/>
              <a:buFont typeface="Wingdings" charset="2"/>
              <a:buChar char="Ø"/>
            </a:pPr>
            <a:r>
              <a:rPr lang="en-US" sz="1500" dirty="0">
                <a:solidFill>
                  <a:schemeClr val="dk1"/>
                </a:solidFill>
                <a:latin typeface="Arial"/>
                <a:ea typeface="Arial"/>
                <a:cs typeface="Arial"/>
                <a:sym typeface="Arial"/>
              </a:rPr>
              <a:t>Re-execute to keep system state up to date</a:t>
            </a:r>
          </a:p>
          <a:p>
            <a:pPr marL="514350" lvl="1">
              <a:spcBef>
                <a:spcPts val="0"/>
              </a:spcBef>
              <a:spcAft>
                <a:spcPts val="0"/>
              </a:spcAft>
              <a:buClr>
                <a:schemeClr val="dk1"/>
              </a:buClr>
              <a:buSzPct val="100000"/>
              <a:buFont typeface="Arial"/>
              <a:buChar char="•"/>
            </a:pPr>
            <a:endParaRPr lang="en-US" sz="1800" dirty="0">
              <a:solidFill>
                <a:schemeClr val="dk1"/>
              </a:solidFill>
              <a:latin typeface="Arial"/>
              <a:ea typeface="Arial"/>
              <a:cs typeface="Arial"/>
              <a:sym typeface="Arial"/>
            </a:endParaRPr>
          </a:p>
        </p:txBody>
      </p:sp>
      <p:grpSp>
        <p:nvGrpSpPr>
          <p:cNvPr id="25" name="Group 24"/>
          <p:cNvGrpSpPr/>
          <p:nvPr/>
        </p:nvGrpSpPr>
        <p:grpSpPr>
          <a:xfrm>
            <a:off x="4242771" y="2636044"/>
            <a:ext cx="3514735" cy="1989864"/>
            <a:chOff x="94707" y="2089634"/>
            <a:chExt cx="4801322" cy="2850403"/>
          </a:xfrm>
        </p:grpSpPr>
        <p:sp>
          <p:nvSpPr>
            <p:cNvPr id="30" name="Rectangle 29"/>
            <p:cNvSpPr/>
            <p:nvPr/>
          </p:nvSpPr>
          <p:spPr>
            <a:xfrm>
              <a:off x="243667" y="2662387"/>
              <a:ext cx="1571625" cy="742950"/>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1200" b="1" baseline="0" dirty="0"/>
                <a:t>Generic Network Function</a:t>
              </a:r>
            </a:p>
          </p:txBody>
        </p:sp>
        <p:sp>
          <p:nvSpPr>
            <p:cNvPr id="31" name="Rectangle 30"/>
            <p:cNvSpPr/>
            <p:nvPr/>
          </p:nvSpPr>
          <p:spPr>
            <a:xfrm>
              <a:off x="2903787" y="2587048"/>
              <a:ext cx="1571625" cy="742950"/>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1200" b="1" baseline="0" dirty="0"/>
                <a:t>Function Instance Store</a:t>
              </a:r>
            </a:p>
          </p:txBody>
        </p:sp>
        <p:sp>
          <p:nvSpPr>
            <p:cNvPr id="32" name="Rectangle 31"/>
            <p:cNvSpPr/>
            <p:nvPr/>
          </p:nvSpPr>
          <p:spPr>
            <a:xfrm>
              <a:off x="2903787" y="3824534"/>
              <a:ext cx="1571625" cy="742950"/>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1200" b="1" baseline="0" dirty="0"/>
                <a:t>Data Store</a:t>
              </a:r>
            </a:p>
          </p:txBody>
        </p:sp>
        <p:sp>
          <p:nvSpPr>
            <p:cNvPr id="33" name="Cloud 32"/>
            <p:cNvSpPr/>
            <p:nvPr/>
          </p:nvSpPr>
          <p:spPr>
            <a:xfrm>
              <a:off x="94707" y="3717853"/>
              <a:ext cx="1850495" cy="1222184"/>
            </a:xfrm>
            <a:prstGeom prst="cloud">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1200" b="1" baseline="0" dirty="0">
                  <a:solidFill>
                    <a:schemeClr val="bg1"/>
                  </a:solidFill>
                </a:rPr>
                <a:t>Network</a:t>
              </a:r>
            </a:p>
          </p:txBody>
        </p:sp>
        <p:sp>
          <p:nvSpPr>
            <p:cNvPr id="34" name="Right Arrow 33"/>
            <p:cNvSpPr/>
            <p:nvPr/>
          </p:nvSpPr>
          <p:spPr>
            <a:xfrm>
              <a:off x="1815292" y="2648197"/>
              <a:ext cx="1088494" cy="217169"/>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sz="1800"/>
            </a:p>
          </p:txBody>
        </p:sp>
        <p:sp>
          <p:nvSpPr>
            <p:cNvPr id="35" name="Right Arrow 34"/>
            <p:cNvSpPr/>
            <p:nvPr/>
          </p:nvSpPr>
          <p:spPr>
            <a:xfrm flipV="1">
              <a:off x="1989388" y="4034256"/>
              <a:ext cx="809624" cy="176210"/>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sz="1800" dirty="0"/>
            </a:p>
          </p:txBody>
        </p:sp>
        <p:sp>
          <p:nvSpPr>
            <p:cNvPr id="36" name="Right Arrow 35"/>
            <p:cNvSpPr/>
            <p:nvPr/>
          </p:nvSpPr>
          <p:spPr>
            <a:xfrm rot="16200000">
              <a:off x="3142813" y="3459777"/>
              <a:ext cx="545886" cy="100013"/>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sz="1800"/>
            </a:p>
          </p:txBody>
        </p:sp>
        <p:sp>
          <p:nvSpPr>
            <p:cNvPr id="37" name="Right Arrow 36"/>
            <p:cNvSpPr/>
            <p:nvPr/>
          </p:nvSpPr>
          <p:spPr>
            <a:xfrm rot="10800000">
              <a:off x="1979542" y="4291343"/>
              <a:ext cx="819469" cy="169459"/>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sz="1800"/>
            </a:p>
          </p:txBody>
        </p:sp>
        <p:sp>
          <p:nvSpPr>
            <p:cNvPr id="38" name="Right Arrow 37"/>
            <p:cNvSpPr/>
            <p:nvPr/>
          </p:nvSpPr>
          <p:spPr>
            <a:xfrm rot="5400000">
              <a:off x="3532606" y="3458097"/>
              <a:ext cx="519697" cy="129566"/>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sz="1800"/>
            </a:p>
          </p:txBody>
        </p:sp>
        <p:sp>
          <p:nvSpPr>
            <p:cNvPr id="39" name="Right Arrow 38"/>
            <p:cNvSpPr/>
            <p:nvPr/>
          </p:nvSpPr>
          <p:spPr>
            <a:xfrm rot="10800000">
              <a:off x="1815292" y="2885475"/>
              <a:ext cx="1088494" cy="217169"/>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sz="1800"/>
            </a:p>
          </p:txBody>
        </p:sp>
        <p:sp>
          <p:nvSpPr>
            <p:cNvPr id="40" name="TextBox 39"/>
            <p:cNvSpPr txBox="1"/>
            <p:nvPr/>
          </p:nvSpPr>
          <p:spPr>
            <a:xfrm>
              <a:off x="1846350" y="3751282"/>
              <a:ext cx="1177490" cy="479638"/>
            </a:xfrm>
            <a:prstGeom prst="rect">
              <a:avLst/>
            </a:prstGeom>
            <a:noFill/>
          </p:spPr>
          <p:txBody>
            <a:bodyPr wrap="square" rtlCol="0">
              <a:spAutoFit/>
            </a:bodyPr>
            <a:lstStyle/>
            <a:p>
              <a:r>
                <a:rPr lang="en-US" sz="788" baseline="0" dirty="0"/>
                <a:t>Data Read/Write</a:t>
              </a:r>
            </a:p>
          </p:txBody>
        </p:sp>
        <p:sp>
          <p:nvSpPr>
            <p:cNvPr id="41" name="TextBox 40"/>
            <p:cNvSpPr txBox="1"/>
            <p:nvPr/>
          </p:nvSpPr>
          <p:spPr>
            <a:xfrm>
              <a:off x="2248456" y="3263030"/>
              <a:ext cx="1228349" cy="330658"/>
            </a:xfrm>
            <a:prstGeom prst="rect">
              <a:avLst/>
            </a:prstGeom>
            <a:noFill/>
          </p:spPr>
          <p:txBody>
            <a:bodyPr wrap="square" rtlCol="0">
              <a:spAutoFit/>
            </a:bodyPr>
            <a:lstStyle/>
            <a:p>
              <a:r>
                <a:rPr lang="en-US" sz="900" baseline="0" dirty="0"/>
                <a:t>State update</a:t>
              </a:r>
            </a:p>
          </p:txBody>
        </p:sp>
        <p:sp>
          <p:nvSpPr>
            <p:cNvPr id="42" name="TextBox 41"/>
            <p:cNvSpPr txBox="1"/>
            <p:nvPr/>
          </p:nvSpPr>
          <p:spPr>
            <a:xfrm>
              <a:off x="3852297" y="3278648"/>
              <a:ext cx="1032689" cy="529054"/>
            </a:xfrm>
            <a:prstGeom prst="rect">
              <a:avLst/>
            </a:prstGeom>
            <a:noFill/>
          </p:spPr>
          <p:txBody>
            <a:bodyPr wrap="square" rtlCol="0">
              <a:spAutoFit/>
            </a:bodyPr>
            <a:lstStyle/>
            <a:p>
              <a:r>
                <a:rPr lang="en-US" sz="900" baseline="0" dirty="0"/>
                <a:t>Listener sub</a:t>
              </a:r>
            </a:p>
          </p:txBody>
        </p:sp>
        <p:sp>
          <p:nvSpPr>
            <p:cNvPr id="43" name="TextBox 42"/>
            <p:cNvSpPr txBox="1"/>
            <p:nvPr/>
          </p:nvSpPr>
          <p:spPr>
            <a:xfrm>
              <a:off x="1805768" y="2432704"/>
              <a:ext cx="1550455" cy="305952"/>
            </a:xfrm>
            <a:prstGeom prst="rect">
              <a:avLst/>
            </a:prstGeom>
            <a:noFill/>
          </p:spPr>
          <p:txBody>
            <a:bodyPr wrap="square" rtlCol="0">
              <a:spAutoFit/>
            </a:bodyPr>
            <a:lstStyle/>
            <a:p>
              <a:r>
                <a:rPr lang="en-US" sz="788" baseline="0" dirty="0"/>
                <a:t>Add/Remove</a:t>
              </a:r>
            </a:p>
          </p:txBody>
        </p:sp>
        <p:cxnSp>
          <p:nvCxnSpPr>
            <p:cNvPr id="44" name="Elbow Connector 43"/>
            <p:cNvCxnSpPr/>
            <p:nvPr/>
          </p:nvCxnSpPr>
          <p:spPr>
            <a:xfrm rot="5400000">
              <a:off x="2290662" y="2286306"/>
              <a:ext cx="2782290" cy="2406359"/>
            </a:xfrm>
            <a:prstGeom prst="bentConnector3">
              <a:avLst>
                <a:gd name="adj1" fmla="val 1729"/>
              </a:avLst>
            </a:prstGeom>
            <a:ln w="2857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p:nvPr/>
          </p:nvCxnSpPr>
          <p:spPr>
            <a:xfrm rot="5400000" flipH="1" flipV="1">
              <a:off x="2342886" y="2236420"/>
              <a:ext cx="2699930" cy="2406357"/>
            </a:xfrm>
            <a:prstGeom prst="bentConnector3">
              <a:avLst>
                <a:gd name="adj1" fmla="val -1859"/>
              </a:avLst>
            </a:prstGeom>
            <a:ln w="2857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6428321" y="2088094"/>
            <a:ext cx="822586" cy="369332"/>
          </a:xfrm>
          <a:prstGeom prst="rect">
            <a:avLst/>
          </a:prstGeom>
          <a:noFill/>
        </p:spPr>
        <p:txBody>
          <a:bodyPr wrap="square" rtlCol="0">
            <a:spAutoFit/>
          </a:bodyPr>
          <a:lstStyle/>
          <a:p>
            <a:r>
              <a:rPr lang="en-US" sz="1800" baseline="0" dirty="0"/>
              <a:t>FAST</a:t>
            </a:r>
          </a:p>
        </p:txBody>
      </p:sp>
      <p:sp>
        <p:nvSpPr>
          <p:cNvPr id="22" name="TextBox 21"/>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spTree>
    <p:extLst>
      <p:ext uri="{BB962C8B-B14F-4D97-AF65-F5344CB8AC3E}">
        <p14:creationId xmlns:p14="http://schemas.microsoft.com/office/powerpoint/2010/main" val="1378363705"/>
      </p:ext>
    </p:extLst>
  </p:cSld>
  <p:clrMapOvr>
    <a:masterClrMapping/>
  </p:clrMapOvr>
  <mc:AlternateContent xmlns:mc="http://schemas.openxmlformats.org/markup-compatibility/2006" xmlns:p14="http://schemas.microsoft.com/office/powerpoint/2010/main">
    <mc:Choice Requires="p14">
      <p:transition spd="slow" p14:dur="2000" advTm="30000"/>
    </mc:Choice>
    <mc:Fallback xmlns="">
      <p:transition spd="slow" advTm="30000"/>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0263" y="64211"/>
            <a:ext cx="6930737" cy="514350"/>
          </a:xfrm>
        </p:spPr>
        <p:txBody>
          <a:bodyPr/>
          <a:lstStyle/>
          <a:p>
            <a:r>
              <a:rPr lang="en-US" altLang="zh-CN" dirty="0" smtClean="0"/>
              <a:t>Web SDN IDE</a:t>
            </a:r>
            <a:endParaRPr lang="en-US" dirty="0"/>
          </a:p>
        </p:txBody>
      </p:sp>
      <p:sp>
        <p:nvSpPr>
          <p:cNvPr id="21" name="TextBox 20"/>
          <p:cNvSpPr txBox="1"/>
          <p:nvPr/>
        </p:nvSpPr>
        <p:spPr>
          <a:xfrm>
            <a:off x="5340451" y="1144385"/>
            <a:ext cx="3206003" cy="369332"/>
          </a:xfrm>
          <a:prstGeom prst="rect">
            <a:avLst/>
          </a:prstGeom>
          <a:noFill/>
        </p:spPr>
        <p:txBody>
          <a:bodyPr wrap="square" rtlCol="0">
            <a:spAutoFit/>
          </a:bodyPr>
          <a:lstStyle/>
          <a:p>
            <a:pPr lvl="0" eaLnBrk="0" hangingPunct="0">
              <a:spcBef>
                <a:spcPct val="30000"/>
              </a:spcBef>
              <a:defRPr/>
            </a:pPr>
            <a:r>
              <a:rPr lang="en-US" sz="1800" baseline="0" dirty="0"/>
              <a:t>Controller management</a:t>
            </a:r>
            <a:endParaRPr lang="en-US" sz="1800" i="1" baseline="0" dirty="0"/>
          </a:p>
        </p:txBody>
      </p:sp>
      <p:sp>
        <p:nvSpPr>
          <p:cNvPr id="22" name="TextBox 21"/>
          <p:cNvSpPr txBox="1"/>
          <p:nvPr/>
        </p:nvSpPr>
        <p:spPr>
          <a:xfrm>
            <a:off x="5340451" y="2241843"/>
            <a:ext cx="2411540" cy="369332"/>
          </a:xfrm>
          <a:prstGeom prst="rect">
            <a:avLst/>
          </a:prstGeom>
          <a:noFill/>
        </p:spPr>
        <p:txBody>
          <a:bodyPr wrap="square" rtlCol="0">
            <a:spAutoFit/>
          </a:bodyPr>
          <a:lstStyle/>
          <a:p>
            <a:pPr lvl="0" eaLnBrk="0" hangingPunct="0">
              <a:spcBef>
                <a:spcPct val="30000"/>
              </a:spcBef>
              <a:defRPr/>
            </a:pPr>
            <a:r>
              <a:rPr lang="en-US" sz="1800" baseline="0" dirty="0"/>
              <a:t>One-click deployment</a:t>
            </a:r>
            <a:endParaRPr lang="en-US" sz="1800" i="1" baseline="0" dirty="0"/>
          </a:p>
        </p:txBody>
      </p:sp>
      <p:sp>
        <p:nvSpPr>
          <p:cNvPr id="23" name="TextBox 22"/>
          <p:cNvSpPr txBox="1"/>
          <p:nvPr/>
        </p:nvSpPr>
        <p:spPr>
          <a:xfrm>
            <a:off x="5340451" y="2759659"/>
            <a:ext cx="2303203" cy="646331"/>
          </a:xfrm>
          <a:prstGeom prst="rect">
            <a:avLst/>
          </a:prstGeom>
          <a:noFill/>
        </p:spPr>
        <p:txBody>
          <a:bodyPr wrap="square" rtlCol="0">
            <a:spAutoFit/>
          </a:bodyPr>
          <a:lstStyle/>
          <a:p>
            <a:pPr lvl="0" eaLnBrk="0" hangingPunct="0">
              <a:spcBef>
                <a:spcPct val="30000"/>
              </a:spcBef>
              <a:defRPr/>
            </a:pPr>
            <a:r>
              <a:rPr lang="en-US" sz="1800" baseline="0" dirty="0"/>
              <a:t>Development and debugging</a:t>
            </a:r>
            <a:endParaRPr lang="en-US" sz="1800" i="1" baseline="0" dirty="0"/>
          </a:p>
        </p:txBody>
      </p:sp>
      <p:sp>
        <p:nvSpPr>
          <p:cNvPr id="24" name="TextBox 23"/>
          <p:cNvSpPr txBox="1"/>
          <p:nvPr/>
        </p:nvSpPr>
        <p:spPr>
          <a:xfrm>
            <a:off x="5340451" y="3497935"/>
            <a:ext cx="2411540" cy="646331"/>
          </a:xfrm>
          <a:prstGeom prst="rect">
            <a:avLst/>
          </a:prstGeom>
          <a:noFill/>
        </p:spPr>
        <p:txBody>
          <a:bodyPr wrap="square" rtlCol="0">
            <a:spAutoFit/>
          </a:bodyPr>
          <a:lstStyle/>
          <a:p>
            <a:pPr lvl="0" eaLnBrk="0" hangingPunct="0">
              <a:spcBef>
                <a:spcPct val="30000"/>
              </a:spcBef>
              <a:defRPr/>
            </a:pPr>
            <a:r>
              <a:rPr lang="en-US" sz="1800" baseline="0" dirty="0"/>
              <a:t>Topology </a:t>
            </a:r>
            <a:r>
              <a:rPr lang="en-US" sz="1800" baseline="0"/>
              <a:t>and routes </a:t>
            </a:r>
            <a:r>
              <a:rPr lang="en-US" sz="1800" baseline="0" dirty="0"/>
              <a:t>management</a:t>
            </a:r>
            <a:endParaRPr lang="en-US" sz="1800" i="1" baseline="0" dirty="0"/>
          </a:p>
        </p:txBody>
      </p:sp>
      <p:sp>
        <p:nvSpPr>
          <p:cNvPr id="25" name="TextBox 24"/>
          <p:cNvSpPr txBox="1"/>
          <p:nvPr/>
        </p:nvSpPr>
        <p:spPr>
          <a:xfrm>
            <a:off x="5340451" y="1724028"/>
            <a:ext cx="2014233" cy="369332"/>
          </a:xfrm>
          <a:prstGeom prst="rect">
            <a:avLst/>
          </a:prstGeom>
          <a:noFill/>
        </p:spPr>
        <p:txBody>
          <a:bodyPr wrap="square" rtlCol="0">
            <a:spAutoFit/>
          </a:bodyPr>
          <a:lstStyle/>
          <a:p>
            <a:pPr lvl="0" eaLnBrk="0" hangingPunct="0">
              <a:spcBef>
                <a:spcPct val="30000"/>
              </a:spcBef>
              <a:defRPr/>
            </a:pPr>
            <a:r>
              <a:rPr lang="en-US" sz="1800" baseline="0" dirty="0"/>
              <a:t>Network simulator</a:t>
            </a:r>
            <a:endParaRPr lang="en-US" sz="1800" i="1" baseline="0" dirty="0"/>
          </a:p>
        </p:txBody>
      </p:sp>
      <p:sp>
        <p:nvSpPr>
          <p:cNvPr id="26" name="TextBox 25"/>
          <p:cNvSpPr txBox="1"/>
          <p:nvPr/>
        </p:nvSpPr>
        <p:spPr>
          <a:xfrm>
            <a:off x="1516989" y="1144385"/>
            <a:ext cx="3422423" cy="623248"/>
          </a:xfrm>
          <a:prstGeom prst="rect">
            <a:avLst/>
          </a:prstGeom>
          <a:noFill/>
        </p:spPr>
        <p:txBody>
          <a:bodyPr wrap="square" rtlCol="0">
            <a:spAutoFit/>
          </a:bodyPr>
          <a:lstStyle/>
          <a:p>
            <a:pPr marL="257175" indent="-257175" eaLnBrk="0" hangingPunct="0">
              <a:spcBef>
                <a:spcPct val="30000"/>
              </a:spcBef>
              <a:buFont typeface="Arial" charset="0"/>
              <a:buChar char="•"/>
              <a:defRPr/>
            </a:pPr>
            <a:r>
              <a:rPr lang="en-US" sz="1500" baseline="0" dirty="0"/>
              <a:t>Connect to multiple controllers</a:t>
            </a:r>
          </a:p>
          <a:p>
            <a:pPr marL="257175" indent="-257175" eaLnBrk="0" hangingPunct="0">
              <a:spcBef>
                <a:spcPct val="30000"/>
              </a:spcBef>
              <a:buFont typeface="Arial" charset="0"/>
              <a:buChar char="•"/>
              <a:defRPr/>
            </a:pPr>
            <a:r>
              <a:rPr lang="en-US" sz="1500" baseline="0" dirty="0"/>
              <a:t>Monitor controller state</a:t>
            </a:r>
          </a:p>
        </p:txBody>
      </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915" y="2070277"/>
            <a:ext cx="3681497" cy="2282257"/>
          </a:xfrm>
          <a:prstGeom prst="rect">
            <a:avLst/>
          </a:prstGeom>
        </p:spPr>
      </p:pic>
      <p:sp>
        <p:nvSpPr>
          <p:cNvPr id="28" name="Rectangle 27"/>
          <p:cNvSpPr/>
          <p:nvPr/>
        </p:nvSpPr>
        <p:spPr bwMode="auto">
          <a:xfrm>
            <a:off x="1252725" y="2090619"/>
            <a:ext cx="828061" cy="1141128"/>
          </a:xfrm>
          <a:prstGeom prst="rect">
            <a:avLst/>
          </a:prstGeom>
          <a:noFill/>
          <a:ln w="38100" cap="flat" cmpd="sng" algn="ctr">
            <a:solidFill>
              <a:srgbClr val="FF00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9" name="TextBox 28"/>
          <p:cNvSpPr txBox="1"/>
          <p:nvPr/>
        </p:nvSpPr>
        <p:spPr>
          <a:xfrm>
            <a:off x="1518697" y="1146071"/>
            <a:ext cx="3422423" cy="553998"/>
          </a:xfrm>
          <a:prstGeom prst="rect">
            <a:avLst/>
          </a:prstGeom>
          <a:noFill/>
        </p:spPr>
        <p:txBody>
          <a:bodyPr wrap="square" rtlCol="0">
            <a:spAutoFit/>
          </a:bodyPr>
          <a:lstStyle/>
          <a:p>
            <a:pPr marL="257175" indent="-257175" eaLnBrk="0" hangingPunct="0">
              <a:spcBef>
                <a:spcPct val="30000"/>
              </a:spcBef>
              <a:buFont typeface="Arial" charset="0"/>
              <a:buChar char="•"/>
              <a:defRPr/>
            </a:pPr>
            <a:r>
              <a:rPr lang="en-US" sz="1500" baseline="0" dirty="0"/>
              <a:t>Automatically generate </a:t>
            </a:r>
            <a:r>
              <a:rPr lang="en-US" sz="1500" baseline="0" dirty="0" err="1"/>
              <a:t>Mininet</a:t>
            </a:r>
            <a:r>
              <a:rPr lang="en-US" sz="1500" baseline="0" dirty="0"/>
              <a:t> topology scripts</a:t>
            </a:r>
          </a:p>
        </p:txBody>
      </p:sp>
      <p:sp>
        <p:nvSpPr>
          <p:cNvPr id="30" name="Rectangle 29"/>
          <p:cNvSpPr/>
          <p:nvPr/>
        </p:nvSpPr>
        <p:spPr bwMode="auto">
          <a:xfrm>
            <a:off x="2004436" y="3756127"/>
            <a:ext cx="2856887" cy="596407"/>
          </a:xfrm>
          <a:prstGeom prst="rect">
            <a:avLst/>
          </a:prstGeom>
          <a:noFill/>
          <a:ln w="38100" cap="flat" cmpd="sng" algn="ctr">
            <a:solidFill>
              <a:srgbClr val="FF00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1" name="Rectangle 30"/>
          <p:cNvSpPr/>
          <p:nvPr/>
        </p:nvSpPr>
        <p:spPr bwMode="auto">
          <a:xfrm>
            <a:off x="3059987" y="2070277"/>
            <a:ext cx="301149" cy="149745"/>
          </a:xfrm>
          <a:prstGeom prst="rect">
            <a:avLst/>
          </a:prstGeom>
          <a:noFill/>
          <a:ln w="38100" cap="flat" cmpd="sng" algn="ctr">
            <a:solidFill>
              <a:srgbClr val="FF00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2" name="TextBox 31"/>
          <p:cNvSpPr txBox="1"/>
          <p:nvPr/>
        </p:nvSpPr>
        <p:spPr>
          <a:xfrm>
            <a:off x="1516988" y="1144385"/>
            <a:ext cx="3422423" cy="323165"/>
          </a:xfrm>
          <a:prstGeom prst="rect">
            <a:avLst/>
          </a:prstGeom>
          <a:noFill/>
        </p:spPr>
        <p:txBody>
          <a:bodyPr wrap="square" rtlCol="0">
            <a:spAutoFit/>
          </a:bodyPr>
          <a:lstStyle/>
          <a:p>
            <a:pPr marL="257175" indent="-257175" eaLnBrk="0" hangingPunct="0">
              <a:spcBef>
                <a:spcPct val="30000"/>
              </a:spcBef>
              <a:buFont typeface="Arial" charset="0"/>
              <a:buChar char="•"/>
              <a:defRPr/>
            </a:pPr>
            <a:r>
              <a:rPr lang="en-US" sz="1500" baseline="0" dirty="0"/>
              <a:t>Simplify the deployment process</a:t>
            </a:r>
          </a:p>
        </p:txBody>
      </p:sp>
      <p:sp>
        <p:nvSpPr>
          <p:cNvPr id="33" name="Rectangle 32"/>
          <p:cNvSpPr/>
          <p:nvPr/>
        </p:nvSpPr>
        <p:spPr bwMode="auto">
          <a:xfrm flipV="1">
            <a:off x="2085975" y="2334322"/>
            <a:ext cx="2764970" cy="1421805"/>
          </a:xfrm>
          <a:prstGeom prst="rect">
            <a:avLst/>
          </a:prstGeom>
          <a:noFill/>
          <a:ln w="38100" cap="flat" cmpd="sng" algn="ctr">
            <a:solidFill>
              <a:srgbClr val="FF00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4" name="TextBox 33"/>
          <p:cNvSpPr txBox="1"/>
          <p:nvPr/>
        </p:nvSpPr>
        <p:spPr>
          <a:xfrm>
            <a:off x="1503735" y="1151649"/>
            <a:ext cx="3452088" cy="623248"/>
          </a:xfrm>
          <a:prstGeom prst="rect">
            <a:avLst/>
          </a:prstGeom>
          <a:noFill/>
        </p:spPr>
        <p:txBody>
          <a:bodyPr wrap="square" rtlCol="0">
            <a:spAutoFit/>
          </a:bodyPr>
          <a:lstStyle/>
          <a:p>
            <a:pPr marL="257175" indent="-257175" eaLnBrk="0" hangingPunct="0">
              <a:spcBef>
                <a:spcPct val="30000"/>
              </a:spcBef>
              <a:buFont typeface="Arial" charset="0"/>
              <a:buChar char="•"/>
              <a:defRPr/>
            </a:pPr>
            <a:r>
              <a:rPr lang="en-US" sz="1500" baseline="0" dirty="0"/>
              <a:t>Write Maple application</a:t>
            </a:r>
          </a:p>
          <a:p>
            <a:pPr marL="257175" indent="-257175" eaLnBrk="0" hangingPunct="0">
              <a:spcBef>
                <a:spcPct val="30000"/>
              </a:spcBef>
              <a:buFont typeface="Arial" charset="0"/>
              <a:buChar char="•"/>
              <a:defRPr/>
            </a:pPr>
            <a:r>
              <a:rPr lang="en-US" sz="1500" baseline="0" dirty="0"/>
              <a:t>Check the </a:t>
            </a:r>
            <a:r>
              <a:rPr lang="en-US" sz="1500" baseline="0" dirty="0" err="1"/>
              <a:t>TraceTree</a:t>
            </a:r>
            <a:r>
              <a:rPr lang="en-US" sz="1500" baseline="0" dirty="0"/>
              <a:t> for </a:t>
            </a:r>
            <a:r>
              <a:rPr lang="en-US" sz="1500" baseline="0" dirty="0" smtClean="0"/>
              <a:t>deb</a:t>
            </a:r>
            <a:r>
              <a:rPr lang="en-US" altLang="zh-CN" sz="1500" baseline="0" dirty="0" smtClean="0"/>
              <a:t>u</a:t>
            </a:r>
            <a:r>
              <a:rPr lang="en-US" sz="1500" baseline="0" dirty="0" smtClean="0"/>
              <a:t>gging</a:t>
            </a:r>
            <a:endParaRPr lang="en-US" sz="1500" baseline="0" dirty="0"/>
          </a:p>
        </p:txBody>
      </p:sp>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75441" y="2220023"/>
            <a:ext cx="1380693" cy="1536105"/>
          </a:xfrm>
          <a:prstGeom prst="rect">
            <a:avLst/>
          </a:prstGeom>
        </p:spPr>
      </p:pic>
      <p:sp>
        <p:nvSpPr>
          <p:cNvPr id="35" name="TextBox 34"/>
          <p:cNvSpPr txBox="1"/>
          <p:nvPr/>
        </p:nvSpPr>
        <p:spPr>
          <a:xfrm>
            <a:off x="1516988" y="1155926"/>
            <a:ext cx="3422423" cy="623248"/>
          </a:xfrm>
          <a:prstGeom prst="rect">
            <a:avLst/>
          </a:prstGeom>
          <a:noFill/>
        </p:spPr>
        <p:txBody>
          <a:bodyPr wrap="square" rtlCol="0">
            <a:spAutoFit/>
          </a:bodyPr>
          <a:lstStyle/>
          <a:p>
            <a:pPr marL="257175" indent="-257175" eaLnBrk="0" hangingPunct="0">
              <a:spcBef>
                <a:spcPct val="30000"/>
              </a:spcBef>
              <a:buFont typeface="Arial" charset="0"/>
              <a:buChar char="•"/>
              <a:defRPr/>
            </a:pPr>
            <a:r>
              <a:rPr lang="en-US" sz="1500" baseline="0" dirty="0"/>
              <a:t>Show topology</a:t>
            </a:r>
          </a:p>
          <a:p>
            <a:pPr marL="257175" indent="-257175" eaLnBrk="0" hangingPunct="0">
              <a:spcBef>
                <a:spcPct val="30000"/>
              </a:spcBef>
              <a:buFont typeface="Arial" charset="0"/>
              <a:buChar char="•"/>
              <a:defRPr/>
            </a:pPr>
            <a:r>
              <a:rPr lang="en-US" sz="1500" baseline="0" dirty="0"/>
              <a:t>Check routes and flow tables</a:t>
            </a:r>
          </a:p>
        </p:txBody>
      </p:sp>
      <p:sp>
        <p:nvSpPr>
          <p:cNvPr id="19" name="TextBox 18"/>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spTree>
    <p:extLst>
      <p:ext uri="{BB962C8B-B14F-4D97-AF65-F5344CB8AC3E}">
        <p14:creationId xmlns:p14="http://schemas.microsoft.com/office/powerpoint/2010/main" val="510345400"/>
      </p:ext>
    </p:extLst>
  </p:cSld>
  <p:clrMapOvr>
    <a:masterClrMapping/>
  </p:clrMapOvr>
  <mc:AlternateContent xmlns:mc="http://schemas.openxmlformats.org/markup-compatibility/2006" xmlns:p14="http://schemas.microsoft.com/office/powerpoint/2010/main">
    <mc:Choice Requires="p14">
      <p:transition spd="slow" p14:dur="2000" advTm="15000"/>
    </mc:Choice>
    <mc:Fallback xmlns="">
      <p:transition spd="slow" advTm="1500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1" nodeType="afterEffect">
                                  <p:stCondLst>
                                    <p:cond delay="0"/>
                                  </p:stCondLst>
                                  <p:childTnLst>
                                    <p:set>
                                      <p:cBhvr>
                                        <p:cTn id="11" dur="1" fill="hold">
                                          <p:stCondLst>
                                            <p:cond delay="0"/>
                                          </p:stCondLst>
                                        </p:cTn>
                                        <p:tgtEl>
                                          <p:spTgt spid="28"/>
                                        </p:tgtEl>
                                        <p:attrNameLst>
                                          <p:attrName>style.visibility</p:attrName>
                                        </p:attrNameLst>
                                      </p:cBhvr>
                                      <p:to>
                                        <p:strVal val="visible"/>
                                      </p:to>
                                    </p:set>
                                  </p:childTnLst>
                                </p:cTn>
                              </p:par>
                            </p:childTnLst>
                          </p:cTn>
                        </p:par>
                        <p:par>
                          <p:cTn id="12" fill="hold">
                            <p:stCondLst>
                              <p:cond delay="500"/>
                            </p:stCondLst>
                            <p:childTnLst>
                              <p:par>
                                <p:cTn id="13" presetID="1" presetClass="entr" presetSubtype="0" fill="hold" grpId="1" nodeType="after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30"/>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childTnLst>
                          </p:cTn>
                        </p:par>
                        <p:par>
                          <p:cTn id="25" fill="hold">
                            <p:stCondLst>
                              <p:cond delay="0"/>
                            </p:stCondLst>
                            <p:childTnLst>
                              <p:par>
                                <p:cTn id="26" presetID="1" presetClass="exit" presetSubtype="0" fill="hold" grpId="0" nodeType="afterEffect">
                                  <p:stCondLst>
                                    <p:cond delay="0"/>
                                  </p:stCondLst>
                                  <p:childTnLst>
                                    <p:set>
                                      <p:cBhvr>
                                        <p:cTn id="27" dur="1" fill="hold">
                                          <p:stCondLst>
                                            <p:cond delay="0"/>
                                          </p:stCondLst>
                                        </p:cTn>
                                        <p:tgtEl>
                                          <p:spTgt spid="28"/>
                                        </p:tgtEl>
                                        <p:attrNameLst>
                                          <p:attrName>style.visibility</p:attrName>
                                        </p:attrNameLst>
                                      </p:cBhvr>
                                      <p:to>
                                        <p:strVal val="hidden"/>
                                      </p:to>
                                    </p:set>
                                  </p:childTnLst>
                                </p:cTn>
                              </p:par>
                            </p:childTnLst>
                          </p:cTn>
                        </p:par>
                        <p:par>
                          <p:cTn id="28" fill="hold">
                            <p:stCondLst>
                              <p:cond delay="0"/>
                            </p:stCondLst>
                            <p:childTnLst>
                              <p:par>
                                <p:cTn id="29" presetID="1" presetClass="exit" presetSubtype="0" fill="hold" grpId="2" nodeType="afterEffect">
                                  <p:stCondLst>
                                    <p:cond delay="0"/>
                                  </p:stCondLst>
                                  <p:childTnLst>
                                    <p:set>
                                      <p:cBhvr>
                                        <p:cTn id="30" dur="1" fill="hold">
                                          <p:stCondLst>
                                            <p:cond delay="0"/>
                                          </p:stCondLst>
                                        </p:cTn>
                                        <p:tgtEl>
                                          <p:spTgt spid="26"/>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1"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par>
                          <p:cTn id="35" fill="hold">
                            <p:stCondLst>
                              <p:cond delay="0"/>
                            </p:stCondLst>
                            <p:childTnLst>
                              <p:par>
                                <p:cTn id="36" presetID="1" presetClass="entr" presetSubtype="0" fill="hold" grpId="0" nodeType="afterEffect">
                                  <p:stCondLst>
                                    <p:cond delay="0"/>
                                  </p:stCondLst>
                                  <p:childTnLst>
                                    <p:set>
                                      <p:cBhvr>
                                        <p:cTn id="37" dur="1" fill="hold">
                                          <p:stCondLst>
                                            <p:cond delay="0"/>
                                          </p:stCondLst>
                                        </p:cTn>
                                        <p:tgtEl>
                                          <p:spTgt spid="31"/>
                                        </p:tgtEl>
                                        <p:attrNameLst>
                                          <p:attrName>style.visibility</p:attrName>
                                        </p:attrNameLst>
                                      </p:cBhvr>
                                      <p:to>
                                        <p:strVal val="visible"/>
                                      </p:to>
                                    </p:set>
                                  </p:childTnLst>
                                </p:cTn>
                              </p:par>
                            </p:childTnLst>
                          </p:cTn>
                        </p:par>
                        <p:par>
                          <p:cTn id="38" fill="hold">
                            <p:stCondLst>
                              <p:cond delay="0"/>
                            </p:stCondLst>
                            <p:childTnLst>
                              <p:par>
                                <p:cTn id="39" presetID="1" presetClass="entr" presetSubtype="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childTnLst>
                                </p:cTn>
                              </p:par>
                            </p:childTnLst>
                          </p:cTn>
                        </p:par>
                        <p:par>
                          <p:cTn id="41" fill="hold">
                            <p:stCondLst>
                              <p:cond delay="0"/>
                            </p:stCondLst>
                            <p:childTnLst>
                              <p:par>
                                <p:cTn id="42" presetID="1" presetClass="exit" presetSubtype="0" fill="hold" grpId="1" nodeType="afterEffect">
                                  <p:stCondLst>
                                    <p:cond delay="0"/>
                                  </p:stCondLst>
                                  <p:childTnLst>
                                    <p:set>
                                      <p:cBhvr>
                                        <p:cTn id="43" dur="1" fill="hold">
                                          <p:stCondLst>
                                            <p:cond delay="0"/>
                                          </p:stCondLst>
                                        </p:cTn>
                                        <p:tgtEl>
                                          <p:spTgt spid="29"/>
                                        </p:tgtEl>
                                        <p:attrNameLst>
                                          <p:attrName>style.visibility</p:attrName>
                                        </p:attrNameLst>
                                      </p:cBhvr>
                                      <p:to>
                                        <p:strVal val="hidden"/>
                                      </p:to>
                                    </p:set>
                                  </p:childTnLst>
                                </p:cTn>
                              </p:par>
                            </p:childTnLst>
                          </p:cTn>
                        </p:par>
                        <p:par>
                          <p:cTn id="44" fill="hold">
                            <p:stCondLst>
                              <p:cond delay="0"/>
                            </p:stCondLst>
                            <p:childTnLst>
                              <p:par>
                                <p:cTn id="45" presetID="1" presetClass="exit" presetSubtype="0" fill="hold" grpId="1" nodeType="afterEffect">
                                  <p:stCondLst>
                                    <p:cond delay="0"/>
                                  </p:stCondLst>
                                  <p:childTnLst>
                                    <p:set>
                                      <p:cBhvr>
                                        <p:cTn id="46" dur="1" fill="hold">
                                          <p:stCondLst>
                                            <p:cond delay="0"/>
                                          </p:stCondLst>
                                        </p:cTn>
                                        <p:tgtEl>
                                          <p:spTgt spid="30"/>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1" nodeType="clickEffect">
                                  <p:stCondLst>
                                    <p:cond delay="0"/>
                                  </p:stCondLst>
                                  <p:childTnLst>
                                    <p:set>
                                      <p:cBhvr>
                                        <p:cTn id="50" dur="1" fill="hold">
                                          <p:stCondLst>
                                            <p:cond delay="0"/>
                                          </p:stCondLst>
                                        </p:cTn>
                                        <p:tgtEl>
                                          <p:spTgt spid="23"/>
                                        </p:tgtEl>
                                        <p:attrNameLst>
                                          <p:attrName>style.visibility</p:attrName>
                                        </p:attrNameLst>
                                      </p:cBhvr>
                                      <p:to>
                                        <p:strVal val="visible"/>
                                      </p:to>
                                    </p:set>
                                  </p:childTnLst>
                                </p:cTn>
                              </p:par>
                            </p:childTnLst>
                          </p:cTn>
                        </p:par>
                        <p:par>
                          <p:cTn id="51" fill="hold">
                            <p:stCondLst>
                              <p:cond delay="0"/>
                            </p:stCondLst>
                            <p:childTnLst>
                              <p:par>
                                <p:cTn id="52" presetID="1" presetClass="entr" presetSubtype="0" fill="hold" grpId="0" nodeType="afterEffect">
                                  <p:stCondLst>
                                    <p:cond delay="0"/>
                                  </p:stCondLst>
                                  <p:childTnLst>
                                    <p:set>
                                      <p:cBhvr>
                                        <p:cTn id="53" dur="1" fill="hold">
                                          <p:stCondLst>
                                            <p:cond delay="0"/>
                                          </p:stCondLst>
                                        </p:cTn>
                                        <p:tgtEl>
                                          <p:spTgt spid="33"/>
                                        </p:tgtEl>
                                        <p:attrNameLst>
                                          <p:attrName>style.visibility</p:attrName>
                                        </p:attrNameLst>
                                      </p:cBhvr>
                                      <p:to>
                                        <p:strVal val="visible"/>
                                      </p:to>
                                    </p:set>
                                  </p:childTnLst>
                                </p:cTn>
                              </p:par>
                            </p:childTnLst>
                          </p:cTn>
                        </p:par>
                        <p:par>
                          <p:cTn id="54" fill="hold">
                            <p:stCondLst>
                              <p:cond delay="0"/>
                            </p:stCondLst>
                            <p:childTnLst>
                              <p:par>
                                <p:cTn id="55" presetID="1" presetClass="entr" presetSubtype="0" fill="hold" grpId="0" nodeType="afterEffect">
                                  <p:stCondLst>
                                    <p:cond delay="0"/>
                                  </p:stCondLst>
                                  <p:childTnLst>
                                    <p:set>
                                      <p:cBhvr>
                                        <p:cTn id="56" dur="1" fill="hold">
                                          <p:stCondLst>
                                            <p:cond delay="0"/>
                                          </p:stCondLst>
                                        </p:cTn>
                                        <p:tgtEl>
                                          <p:spTgt spid="34"/>
                                        </p:tgtEl>
                                        <p:attrNameLst>
                                          <p:attrName>style.visibility</p:attrName>
                                        </p:attrNameLst>
                                      </p:cBhvr>
                                      <p:to>
                                        <p:strVal val="visible"/>
                                      </p:to>
                                    </p:set>
                                  </p:childTnLst>
                                </p:cTn>
                              </p:par>
                            </p:childTnLst>
                          </p:cTn>
                        </p:par>
                        <p:par>
                          <p:cTn id="57" fill="hold">
                            <p:stCondLst>
                              <p:cond delay="0"/>
                            </p:stCondLst>
                            <p:childTnLst>
                              <p:par>
                                <p:cTn id="58" presetID="1" presetClass="exit" presetSubtype="0" fill="hold" grpId="1" nodeType="afterEffect">
                                  <p:stCondLst>
                                    <p:cond delay="0"/>
                                  </p:stCondLst>
                                  <p:childTnLst>
                                    <p:set>
                                      <p:cBhvr>
                                        <p:cTn id="59" dur="1" fill="hold">
                                          <p:stCondLst>
                                            <p:cond delay="0"/>
                                          </p:stCondLst>
                                        </p:cTn>
                                        <p:tgtEl>
                                          <p:spTgt spid="32"/>
                                        </p:tgtEl>
                                        <p:attrNameLst>
                                          <p:attrName>style.visibility</p:attrName>
                                        </p:attrNameLst>
                                      </p:cBhvr>
                                      <p:to>
                                        <p:strVal val="hidden"/>
                                      </p:to>
                                    </p:set>
                                  </p:childTnLst>
                                </p:cTn>
                              </p:par>
                            </p:childTnLst>
                          </p:cTn>
                        </p:par>
                        <p:par>
                          <p:cTn id="60" fill="hold">
                            <p:stCondLst>
                              <p:cond delay="0"/>
                            </p:stCondLst>
                            <p:childTnLst>
                              <p:par>
                                <p:cTn id="61" presetID="1" presetClass="exit" presetSubtype="0" fill="hold" grpId="1" nodeType="afterEffect">
                                  <p:stCondLst>
                                    <p:cond delay="0"/>
                                  </p:stCondLst>
                                  <p:childTnLst>
                                    <p:set>
                                      <p:cBhvr>
                                        <p:cTn id="62" dur="1" fill="hold">
                                          <p:stCondLst>
                                            <p:cond delay="0"/>
                                          </p:stCondLst>
                                        </p:cTn>
                                        <p:tgtEl>
                                          <p:spTgt spid="31"/>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1" nodeType="clickEffect">
                                  <p:stCondLst>
                                    <p:cond delay="0"/>
                                  </p:stCondLst>
                                  <p:childTnLst>
                                    <p:set>
                                      <p:cBhvr>
                                        <p:cTn id="66" dur="1" fill="hold">
                                          <p:stCondLst>
                                            <p:cond delay="0"/>
                                          </p:stCondLst>
                                        </p:cTn>
                                        <p:tgtEl>
                                          <p:spTgt spid="24"/>
                                        </p:tgtEl>
                                        <p:attrNameLst>
                                          <p:attrName>style.visibility</p:attrName>
                                        </p:attrNameLst>
                                      </p:cBhvr>
                                      <p:to>
                                        <p:strVal val="visible"/>
                                      </p:to>
                                    </p:set>
                                  </p:childTnLst>
                                </p:cTn>
                              </p:par>
                            </p:childTnLst>
                          </p:cTn>
                        </p:par>
                        <p:par>
                          <p:cTn id="67" fill="hold">
                            <p:stCondLst>
                              <p:cond delay="0"/>
                            </p:stCondLst>
                            <p:childTnLst>
                              <p:par>
                                <p:cTn id="68" presetID="1" presetClass="exit" presetSubtype="0" fill="hold" grpId="1" nodeType="afterEffect">
                                  <p:stCondLst>
                                    <p:cond delay="0"/>
                                  </p:stCondLst>
                                  <p:childTnLst>
                                    <p:set>
                                      <p:cBhvr>
                                        <p:cTn id="69" dur="1" fill="hold">
                                          <p:stCondLst>
                                            <p:cond delay="0"/>
                                          </p:stCondLst>
                                        </p:cTn>
                                        <p:tgtEl>
                                          <p:spTgt spid="34"/>
                                        </p:tgtEl>
                                        <p:attrNameLst>
                                          <p:attrName>style.visibility</p:attrName>
                                        </p:attrNameLst>
                                      </p:cBhvr>
                                      <p:to>
                                        <p:strVal val="hidden"/>
                                      </p:to>
                                    </p:set>
                                  </p:childTnLst>
                                </p:cTn>
                              </p:par>
                            </p:childTnLst>
                          </p:cTn>
                        </p:par>
                        <p:par>
                          <p:cTn id="70" fill="hold">
                            <p:stCondLst>
                              <p:cond delay="0"/>
                            </p:stCondLst>
                            <p:childTnLst>
                              <p:par>
                                <p:cTn id="71" presetID="1" presetClass="exit" presetSubtype="0" fill="hold" grpId="1" nodeType="afterEffect">
                                  <p:stCondLst>
                                    <p:cond delay="0"/>
                                  </p:stCondLst>
                                  <p:childTnLst>
                                    <p:set>
                                      <p:cBhvr>
                                        <p:cTn id="72" dur="1" fill="hold">
                                          <p:stCondLst>
                                            <p:cond delay="0"/>
                                          </p:stCondLst>
                                        </p:cTn>
                                        <p:tgtEl>
                                          <p:spTgt spid="33"/>
                                        </p:tgtEl>
                                        <p:attrNameLst>
                                          <p:attrName>style.visibility</p:attrName>
                                        </p:attrNameLst>
                                      </p:cBhvr>
                                      <p:to>
                                        <p:strVal val="hidden"/>
                                      </p:to>
                                    </p:set>
                                  </p:childTnLst>
                                </p:cTn>
                              </p:par>
                            </p:childTnLst>
                          </p:cTn>
                        </p:par>
                        <p:par>
                          <p:cTn id="73" fill="hold">
                            <p:stCondLst>
                              <p:cond delay="0"/>
                            </p:stCondLst>
                            <p:childTnLst>
                              <p:par>
                                <p:cTn id="74" presetID="1" presetClass="entr" presetSubtype="0" fill="hold" nodeType="afterEffect">
                                  <p:stCondLst>
                                    <p:cond delay="0"/>
                                  </p:stCondLst>
                                  <p:childTnLst>
                                    <p:set>
                                      <p:cBhvr>
                                        <p:cTn id="75" dur="1" fill="hold">
                                          <p:stCondLst>
                                            <p:cond delay="0"/>
                                          </p:stCondLst>
                                        </p:cTn>
                                        <p:tgtEl>
                                          <p:spTgt spid="17"/>
                                        </p:tgtEl>
                                        <p:attrNameLst>
                                          <p:attrName>style.visibility</p:attrName>
                                        </p:attrNameLst>
                                      </p:cBhvr>
                                      <p:to>
                                        <p:strVal val="visible"/>
                                      </p:to>
                                    </p:set>
                                  </p:childTnLst>
                                </p:cTn>
                              </p:par>
                            </p:childTnLst>
                          </p:cTn>
                        </p:par>
                        <p:par>
                          <p:cTn id="76" fill="hold">
                            <p:stCondLst>
                              <p:cond delay="0"/>
                            </p:stCondLst>
                            <p:childTnLst>
                              <p:par>
                                <p:cTn id="77" presetID="1" presetClass="entr" presetSubtype="0" fill="hold" grpId="0" nodeType="afterEffect">
                                  <p:stCondLst>
                                    <p:cond delay="0"/>
                                  </p:stCondLst>
                                  <p:childTnLst>
                                    <p:set>
                                      <p:cBhvr>
                                        <p:cTn id="7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1"/>
      <p:bldP spid="23" grpId="1"/>
      <p:bldP spid="24" grpId="1"/>
      <p:bldP spid="25" grpId="1"/>
      <p:bldP spid="26" grpId="1"/>
      <p:bldP spid="26" grpId="2"/>
      <p:bldP spid="28" grpId="0" animBg="1"/>
      <p:bldP spid="28" grpId="1" animBg="1"/>
      <p:bldP spid="29" grpId="0"/>
      <p:bldP spid="29" grpId="1"/>
      <p:bldP spid="30" grpId="0" animBg="1"/>
      <p:bldP spid="30" grpId="1" animBg="1"/>
      <p:bldP spid="31" grpId="0" animBg="1"/>
      <p:bldP spid="31" grpId="1" animBg="1"/>
      <p:bldP spid="32" grpId="0"/>
      <p:bldP spid="32" grpId="1"/>
      <p:bldP spid="33" grpId="0" animBg="1"/>
      <p:bldP spid="33" grpId="1" animBg="1"/>
      <p:bldP spid="34" grpId="0"/>
      <p:bldP spid="34" grpId="1"/>
      <p:bldP spid="3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100" dirty="0" smtClean="0"/>
              <a:t>Summary: New Super SDN </a:t>
            </a:r>
            <a:r>
              <a:rPr lang="en-US" sz="2100" dirty="0"/>
              <a:t>Programming </a:t>
            </a:r>
            <a:r>
              <a:rPr lang="en-US" sz="2100" dirty="0" smtClean="0"/>
              <a:t>Tools</a:t>
            </a:r>
            <a:endParaRPr lang="en-US" sz="2100" dirty="0"/>
          </a:p>
        </p:txBody>
      </p:sp>
      <p:sp>
        <p:nvSpPr>
          <p:cNvPr id="46" name="AutoShape 1"/>
          <p:cNvSpPr>
            <a:spLocks/>
          </p:cNvSpPr>
          <p:nvPr/>
        </p:nvSpPr>
        <p:spPr bwMode="auto">
          <a:xfrm>
            <a:off x="7057986" y="866910"/>
            <a:ext cx="874037" cy="3145070"/>
          </a:xfrm>
          <a:prstGeom prst="roundRect">
            <a:avLst>
              <a:gd name="adj" fmla="val 15787"/>
            </a:avLst>
          </a:prstGeom>
          <a:gradFill>
            <a:gsLst>
              <a:gs pos="0">
                <a:schemeClr val="tx2">
                  <a:lumMod val="20000"/>
                  <a:lumOff val="80000"/>
                </a:schemeClr>
              </a:gs>
              <a:gs pos="100000">
                <a:schemeClr val="accent5">
                  <a:tint val="50000"/>
                  <a:shade val="100000"/>
                  <a:satMod val="350000"/>
                </a:schemeClr>
              </a:gs>
            </a:gsLst>
          </a:gradFill>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lIns="0" tIns="0" rIns="0" bIns="0" anchor="ctr"/>
          <a:lstStyle/>
          <a:p>
            <a:r>
              <a:rPr lang="en-US" sz="1350" b="1" baseline="0" dirty="0">
                <a:solidFill>
                  <a:srgbClr val="FF0000"/>
                </a:solidFill>
                <a:effectLst>
                  <a:outerShdw blurRad="38100" dist="38100" dir="2700000" algn="tl">
                    <a:srgbClr val="DDDDDD"/>
                  </a:outerShdw>
                </a:effectLst>
                <a:cs typeface="Helvetica Neue Light" charset="0"/>
              </a:rPr>
              <a:t>Web SDN IDE</a:t>
            </a:r>
            <a:r>
              <a:rPr lang="en-US" sz="1350" baseline="0" dirty="0">
                <a:solidFill>
                  <a:schemeClr val="tx1"/>
                </a:solidFill>
                <a:effectLst>
                  <a:outerShdw blurRad="38100" dist="38100" dir="2700000" algn="tl">
                    <a:srgbClr val="DDDDDD"/>
                  </a:outerShdw>
                </a:effectLst>
                <a:cs typeface="Helvetica Neue Light" charset="0"/>
              </a:rPr>
              <a:t>: </a:t>
            </a:r>
            <a:r>
              <a:rPr lang="en-US" sz="1350" baseline="0" dirty="0" err="1" smtClean="0">
                <a:solidFill>
                  <a:schemeClr val="tx1"/>
                </a:solidFill>
                <a:effectLst>
                  <a:outerShdw blurRad="38100" dist="38100" dir="2700000" algn="tl">
                    <a:srgbClr val="DDDDDD"/>
                  </a:outerShdw>
                </a:effectLst>
                <a:cs typeface="Helvetica Neue Light" charset="0"/>
              </a:rPr>
              <a:t>Dev</a:t>
            </a:r>
            <a:r>
              <a:rPr lang="en-US" sz="1350" baseline="0" dirty="0" smtClean="0">
                <a:solidFill>
                  <a:schemeClr val="tx1"/>
                </a:solidFill>
                <a:effectLst>
                  <a:outerShdw blurRad="38100" dist="38100" dir="2700000" algn="tl">
                    <a:srgbClr val="DDDDDD"/>
                  </a:outerShdw>
                </a:effectLst>
                <a:cs typeface="Helvetica Neue Light" charset="0"/>
              </a:rPr>
              <a:t>, Op, User interfaces</a:t>
            </a:r>
            <a:endParaRPr lang="en-US" sz="1350" baseline="0" dirty="0">
              <a:solidFill>
                <a:schemeClr val="tx1"/>
              </a:solidFill>
              <a:effectLst>
                <a:outerShdw blurRad="38100" dist="38100" dir="2700000" algn="tl">
                  <a:srgbClr val="DDDDDD"/>
                </a:outerShdw>
              </a:effectLst>
              <a:cs typeface="Helvetica Neue Light" charset="0"/>
            </a:endParaRPr>
          </a:p>
        </p:txBody>
      </p:sp>
      <p:sp>
        <p:nvSpPr>
          <p:cNvPr id="48" name="AutoShape 3"/>
          <p:cNvSpPr>
            <a:spLocks/>
          </p:cNvSpPr>
          <p:nvPr/>
        </p:nvSpPr>
        <p:spPr bwMode="auto">
          <a:xfrm>
            <a:off x="3298590" y="2050581"/>
            <a:ext cx="3479065" cy="605497"/>
          </a:xfrm>
          <a:prstGeom prst="roundRect">
            <a:avLst>
              <a:gd name="adj" fmla="val 15000"/>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0" tIns="0" rIns="0" bIns="0"/>
          <a:lstStyle/>
          <a:p>
            <a:r>
              <a:rPr lang="en-US" sz="1350" b="1" baseline="0" dirty="0">
                <a:solidFill>
                  <a:srgbClr val="FF0000"/>
                </a:solidFill>
                <a:effectLst>
                  <a:outerShdw blurRad="38100" dist="38100" dir="2700000" algn="tl">
                    <a:srgbClr val="DDDDDD"/>
                  </a:outerShdw>
                </a:effectLst>
                <a:cs typeface="Helvetica Neue Light" charset="0"/>
              </a:rPr>
              <a:t>Maple </a:t>
            </a:r>
            <a:r>
              <a:rPr lang="en-US" sz="1350" baseline="0" dirty="0">
                <a:solidFill>
                  <a:schemeClr val="tx1"/>
                </a:solidFill>
                <a:effectLst>
                  <a:outerShdw blurRad="38100" dist="38100" dir="2700000" algn="tl">
                    <a:srgbClr val="DDDDDD"/>
                  </a:outerShdw>
                </a:effectLst>
                <a:cs typeface="Helvetica Neue Light" charset="0"/>
              </a:rPr>
              <a:t>Runtime</a:t>
            </a:r>
            <a:r>
              <a:rPr lang="en-US" sz="1350" baseline="0" dirty="0">
                <a:solidFill>
                  <a:srgbClr val="FF0000"/>
                </a:solidFill>
                <a:effectLst>
                  <a:outerShdw blurRad="38100" dist="38100" dir="2700000" algn="tl">
                    <a:srgbClr val="DDDDDD"/>
                  </a:outerShdw>
                </a:effectLst>
                <a:cs typeface="Helvetica Neue Light" charset="0"/>
              </a:rPr>
              <a:t>: </a:t>
            </a:r>
            <a:r>
              <a:rPr lang="en-US" sz="1350" baseline="0" dirty="0">
                <a:solidFill>
                  <a:schemeClr val="tx1"/>
                </a:solidFill>
                <a:effectLst>
                  <a:outerShdw blurRad="38100" dist="38100" dir="2700000" algn="tl">
                    <a:srgbClr val="DDDDDD"/>
                  </a:outerShdw>
                </a:effectLst>
                <a:cs typeface="Helvetica Neue Light" charset="0"/>
              </a:rPr>
              <a:t>Record the operations (read which fields) on packets and generates rules</a:t>
            </a:r>
          </a:p>
        </p:txBody>
      </p:sp>
      <p:sp>
        <p:nvSpPr>
          <p:cNvPr id="49" name="AutoShape 4"/>
          <p:cNvSpPr>
            <a:spLocks/>
          </p:cNvSpPr>
          <p:nvPr/>
        </p:nvSpPr>
        <p:spPr bwMode="auto">
          <a:xfrm>
            <a:off x="3298592" y="3384097"/>
            <a:ext cx="3479064" cy="500348"/>
          </a:xfrm>
          <a:prstGeom prst="roundRect">
            <a:avLst>
              <a:gd name="adj" fmla="val 15000"/>
            </a:avLst>
          </a:prstGeom>
          <a:gradFill>
            <a:gsLst>
              <a:gs pos="0">
                <a:schemeClr val="accent6">
                  <a:lumMod val="60000"/>
                  <a:lumOff val="40000"/>
                </a:schemeClr>
              </a:gs>
              <a:gs pos="100000">
                <a:schemeClr val="dk1">
                  <a:tint val="50000"/>
                  <a:shade val="100000"/>
                  <a:satMod val="350000"/>
                </a:schemeClr>
              </a:gs>
            </a:gsLst>
          </a:gradFill>
          <a:ln>
            <a:headEnd type="none" w="med" len="med"/>
            <a:tailEnd type="none" w="med" len="med"/>
          </a:ln>
        </p:spPr>
        <p:style>
          <a:lnRef idx="0">
            <a:schemeClr val="dk1"/>
          </a:lnRef>
          <a:fillRef idx="3">
            <a:schemeClr val="dk1"/>
          </a:fillRef>
          <a:effectRef idx="3">
            <a:schemeClr val="dk1"/>
          </a:effectRef>
          <a:fontRef idx="minor">
            <a:schemeClr val="lt1"/>
          </a:fontRef>
        </p:style>
        <p:txBody>
          <a:bodyPr lIns="0" tIns="0" rIns="0" bIns="0" anchor="ctr"/>
          <a:lstStyle/>
          <a:p>
            <a:r>
              <a:rPr lang="en-US" sz="1350" baseline="0" dirty="0">
                <a:solidFill>
                  <a:schemeClr val="tx1"/>
                </a:solidFill>
                <a:cs typeface="Helvetica Neue Light" charset="0"/>
              </a:rPr>
              <a:t>Network Information Base: Provide network state, southbound driver</a:t>
            </a:r>
          </a:p>
        </p:txBody>
      </p:sp>
      <p:sp>
        <p:nvSpPr>
          <p:cNvPr id="50" name="AutoShape 5"/>
          <p:cNvSpPr>
            <a:spLocks/>
          </p:cNvSpPr>
          <p:nvPr/>
        </p:nvSpPr>
        <p:spPr bwMode="auto">
          <a:xfrm>
            <a:off x="3298590" y="2728661"/>
            <a:ext cx="3479065" cy="582512"/>
          </a:xfrm>
          <a:prstGeom prst="roundRect">
            <a:avLst>
              <a:gd name="adj" fmla="val 15000"/>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lIns="0" tIns="0" rIns="0" bIns="0" anchor="ctr"/>
          <a:lstStyle/>
          <a:p>
            <a:r>
              <a:rPr lang="en-US" sz="1350" b="1" baseline="0" dirty="0">
                <a:solidFill>
                  <a:srgbClr val="FF0000"/>
                </a:solidFill>
                <a:cs typeface="Helvetica Neue Light" charset="0"/>
              </a:rPr>
              <a:t>FAST</a:t>
            </a:r>
            <a:r>
              <a:rPr lang="en-US" sz="1350" baseline="0" dirty="0">
                <a:solidFill>
                  <a:srgbClr val="FF0000"/>
                </a:solidFill>
                <a:cs typeface="Helvetica Neue Light" charset="0"/>
              </a:rPr>
              <a:t>: </a:t>
            </a:r>
            <a:r>
              <a:rPr lang="en-US" sz="1350" baseline="0" dirty="0">
                <a:solidFill>
                  <a:schemeClr val="tx1"/>
                </a:solidFill>
                <a:cs typeface="Helvetica Neue Light" charset="0"/>
              </a:rPr>
              <a:t>Track runtime data dependence &amp; re-execute when data changes happen</a:t>
            </a:r>
          </a:p>
          <a:p>
            <a:r>
              <a:rPr lang="en-US" sz="1350" baseline="0" dirty="0">
                <a:solidFill>
                  <a:schemeClr val="tx1"/>
                </a:solidFill>
                <a:cs typeface="Helvetica Neue Light" charset="0"/>
              </a:rPr>
              <a:t> </a:t>
            </a:r>
          </a:p>
        </p:txBody>
      </p:sp>
      <p:sp>
        <p:nvSpPr>
          <p:cNvPr id="73" name="AutoShape 3"/>
          <p:cNvSpPr>
            <a:spLocks/>
          </p:cNvSpPr>
          <p:nvPr/>
        </p:nvSpPr>
        <p:spPr bwMode="auto">
          <a:xfrm>
            <a:off x="3293712" y="1450962"/>
            <a:ext cx="3499405" cy="383660"/>
          </a:xfrm>
          <a:prstGeom prst="roundRect">
            <a:avLst>
              <a:gd name="adj" fmla="val 15000"/>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0" tIns="0" rIns="0" bIns="0" anchor="ctr"/>
          <a:lstStyle/>
          <a:p>
            <a:r>
              <a:rPr lang="en-US" sz="1350" b="1" baseline="0" dirty="0">
                <a:solidFill>
                  <a:srgbClr val="FF0000"/>
                </a:solidFill>
                <a:effectLst>
                  <a:outerShdw blurRad="38100" dist="38100" dir="2700000" algn="tl">
                    <a:srgbClr val="DDDDDD"/>
                  </a:outerShdw>
                </a:effectLst>
                <a:cs typeface="Helvetica Neue Light" charset="0"/>
              </a:rPr>
              <a:t>Maple</a:t>
            </a:r>
            <a:r>
              <a:rPr lang="en-US" sz="1350" baseline="0" dirty="0">
                <a:solidFill>
                  <a:srgbClr val="FF0000"/>
                </a:solidFill>
                <a:effectLst>
                  <a:outerShdw blurRad="38100" dist="38100" dir="2700000" algn="tl">
                    <a:srgbClr val="DDDDDD"/>
                  </a:outerShdw>
                </a:effectLst>
                <a:cs typeface="Helvetica Neue Light" charset="0"/>
              </a:rPr>
              <a:t> </a:t>
            </a:r>
            <a:r>
              <a:rPr lang="en-US" sz="1350" baseline="0" dirty="0">
                <a:solidFill>
                  <a:schemeClr val="tx1"/>
                </a:solidFill>
                <a:effectLst>
                  <a:outerShdw blurRad="38100" dist="38100" dir="2700000" algn="tl">
                    <a:srgbClr val="DDDDDD"/>
                  </a:outerShdw>
                </a:effectLst>
                <a:cs typeface="Helvetica Neue Light" charset="0"/>
              </a:rPr>
              <a:t>Lib:</a:t>
            </a:r>
            <a:r>
              <a:rPr lang="zh-CN" altLang="en-US" sz="1350" baseline="0" dirty="0">
                <a:solidFill>
                  <a:schemeClr val="tx1"/>
                </a:solidFill>
                <a:effectLst>
                  <a:outerShdw blurRad="38100" dist="38100" dir="2700000" algn="tl">
                    <a:srgbClr val="DDDDDD"/>
                  </a:outerShdw>
                </a:effectLst>
                <a:cs typeface="Helvetica Neue Light" charset="0"/>
              </a:rPr>
              <a:t> </a:t>
            </a:r>
            <a:r>
              <a:rPr lang="en-US" altLang="zh-CN" sz="1350" baseline="0" dirty="0">
                <a:solidFill>
                  <a:schemeClr val="tx1"/>
                </a:solidFill>
                <a:effectLst>
                  <a:outerShdw blurRad="38100" dist="38100" dir="2700000" algn="tl">
                    <a:srgbClr val="DDDDDD"/>
                  </a:outerShdw>
                </a:effectLst>
                <a:cs typeface="Helvetica Neue Light" charset="0"/>
              </a:rPr>
              <a:t>Read </a:t>
            </a:r>
            <a:r>
              <a:rPr lang="en-US" altLang="zh-CN" sz="1350" baseline="0" dirty="0" err="1">
                <a:solidFill>
                  <a:schemeClr val="tx1"/>
                </a:solidFill>
                <a:effectLst>
                  <a:outerShdw blurRad="38100" dist="38100" dir="2700000" algn="tl">
                    <a:srgbClr val="DDDDDD"/>
                  </a:outerShdw>
                </a:effectLst>
                <a:cs typeface="Helvetica Neue Light" charset="0"/>
              </a:rPr>
              <a:t>pkt</a:t>
            </a:r>
            <a:r>
              <a:rPr lang="en-US" altLang="zh-CN" sz="1350" baseline="0" dirty="0">
                <a:solidFill>
                  <a:schemeClr val="tx1"/>
                </a:solidFill>
                <a:effectLst>
                  <a:outerShdw blurRad="38100" dist="38100" dir="2700000" algn="tl">
                    <a:srgbClr val="DDDDDD"/>
                  </a:outerShdw>
                </a:effectLst>
                <a:cs typeface="Helvetica Neue Light" charset="0"/>
              </a:rPr>
              <a:t> fields, add route</a:t>
            </a:r>
            <a:r>
              <a:rPr lang="en-US" sz="1350" baseline="0" dirty="0">
                <a:solidFill>
                  <a:schemeClr val="tx1"/>
                </a:solidFill>
                <a:effectLst>
                  <a:outerShdw blurRad="38100" dist="38100" dir="2700000" algn="tl">
                    <a:srgbClr val="DDDDDD"/>
                  </a:outerShdw>
                </a:effectLst>
                <a:cs typeface="Helvetica Neue Light" charset="0"/>
              </a:rPr>
              <a:t> </a:t>
            </a:r>
          </a:p>
        </p:txBody>
      </p:sp>
      <p:sp>
        <p:nvSpPr>
          <p:cNvPr id="82" name="AutoShape 1"/>
          <p:cNvSpPr>
            <a:spLocks/>
          </p:cNvSpPr>
          <p:nvPr/>
        </p:nvSpPr>
        <p:spPr bwMode="auto">
          <a:xfrm>
            <a:off x="3298592" y="927386"/>
            <a:ext cx="3474368" cy="413294"/>
          </a:xfrm>
          <a:prstGeom prst="roundRect">
            <a:avLst>
              <a:gd name="adj" fmla="val 15787"/>
            </a:avLst>
          </a:prstGeom>
          <a:gradFill>
            <a:gsLst>
              <a:gs pos="25000">
                <a:srgbClr val="92D050"/>
              </a:gs>
              <a:gs pos="95000">
                <a:schemeClr val="accent3">
                  <a:lumMod val="20000"/>
                  <a:lumOff val="80000"/>
                </a:schemeClr>
              </a:gs>
            </a:gsLst>
          </a:gradFill>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lIns="0" tIns="0" rIns="0" bIns="0" anchor="ctr"/>
          <a:lstStyle/>
          <a:p>
            <a:r>
              <a:rPr lang="en-US" sz="1350" baseline="0" dirty="0" err="1">
                <a:solidFill>
                  <a:schemeClr val="tx1"/>
                </a:solidFill>
                <a:effectLst>
                  <a:outerShdw blurRad="38100" dist="38100" dir="2700000" algn="tl">
                    <a:srgbClr val="DDDDDD"/>
                  </a:outerShdw>
                </a:effectLst>
                <a:cs typeface="Helvetica Neue Light" charset="0"/>
              </a:rPr>
              <a:t>MapleApp</a:t>
            </a:r>
            <a:r>
              <a:rPr lang="en-US" sz="1350" baseline="0" dirty="0">
                <a:solidFill>
                  <a:schemeClr val="tx1"/>
                </a:solidFill>
                <a:effectLst>
                  <a:outerShdw blurRad="38100" dist="38100" dir="2700000" algn="tl">
                    <a:srgbClr val="DDDDDD"/>
                  </a:outerShdw>
                </a:effectLst>
                <a:cs typeface="Helvetica Neue Light" charset="0"/>
              </a:rPr>
              <a:t>: A program written by java </a:t>
            </a:r>
          </a:p>
        </p:txBody>
      </p:sp>
      <p:sp>
        <p:nvSpPr>
          <p:cNvPr id="5" name="Rounded Rectangle 4"/>
          <p:cNvSpPr/>
          <p:nvPr/>
        </p:nvSpPr>
        <p:spPr bwMode="auto">
          <a:xfrm>
            <a:off x="2029968" y="1996593"/>
            <a:ext cx="4917484" cy="1984766"/>
          </a:xfrm>
          <a:prstGeom prst="roundRect">
            <a:avLst/>
          </a:prstGeom>
          <a:noFill/>
          <a:ln w="38100" cap="flat" cmpd="sng" algn="ctr">
            <a:solidFill>
              <a:schemeClr val="tx1">
                <a:lumMod val="50000"/>
                <a:lumOff val="50000"/>
              </a:schemeClr>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 name="TextBox 5"/>
          <p:cNvSpPr txBox="1"/>
          <p:nvPr/>
        </p:nvSpPr>
        <p:spPr>
          <a:xfrm>
            <a:off x="2130552" y="2097202"/>
            <a:ext cx="1187431" cy="307777"/>
          </a:xfrm>
          <a:prstGeom prst="rect">
            <a:avLst/>
          </a:prstGeom>
          <a:noFill/>
        </p:spPr>
        <p:txBody>
          <a:bodyPr wrap="square" rtlCol="0">
            <a:spAutoFit/>
          </a:bodyPr>
          <a:lstStyle/>
          <a:p>
            <a:r>
              <a:rPr lang="en-US" sz="1400" baseline="0" dirty="0" smtClean="0">
                <a:solidFill>
                  <a:srgbClr val="FF6600"/>
                </a:solidFill>
              </a:rPr>
              <a:t>System</a:t>
            </a:r>
            <a:endParaRPr lang="en-US" sz="1400" baseline="0" dirty="0">
              <a:solidFill>
                <a:srgbClr val="FF6600"/>
              </a:solidFill>
            </a:endParaRPr>
          </a:p>
        </p:txBody>
      </p:sp>
      <p:sp>
        <p:nvSpPr>
          <p:cNvPr id="84" name="Rounded Rectangle 83"/>
          <p:cNvSpPr/>
          <p:nvPr/>
        </p:nvSpPr>
        <p:spPr bwMode="auto">
          <a:xfrm>
            <a:off x="2029968" y="866910"/>
            <a:ext cx="4917484" cy="1066817"/>
          </a:xfrm>
          <a:prstGeom prst="roundRect">
            <a:avLst/>
          </a:prstGeom>
          <a:noFill/>
          <a:ln w="38100" cap="flat" cmpd="sng" algn="ctr">
            <a:solidFill>
              <a:schemeClr val="tx1">
                <a:lumMod val="50000"/>
                <a:lumOff val="50000"/>
              </a:schemeClr>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5" name="TextBox 84"/>
          <p:cNvSpPr txBox="1"/>
          <p:nvPr/>
        </p:nvSpPr>
        <p:spPr>
          <a:xfrm>
            <a:off x="2130552" y="878742"/>
            <a:ext cx="1187431" cy="523220"/>
          </a:xfrm>
          <a:prstGeom prst="rect">
            <a:avLst/>
          </a:prstGeom>
          <a:noFill/>
        </p:spPr>
        <p:txBody>
          <a:bodyPr wrap="square" rtlCol="0">
            <a:spAutoFit/>
          </a:bodyPr>
          <a:lstStyle/>
          <a:p>
            <a:r>
              <a:rPr lang="en-US" sz="1400" baseline="0" dirty="0" smtClean="0">
                <a:solidFill>
                  <a:srgbClr val="FF6600"/>
                </a:solidFill>
              </a:rPr>
              <a:t>User  Programmer</a:t>
            </a:r>
            <a:endParaRPr lang="en-US" sz="1400" baseline="0" dirty="0">
              <a:solidFill>
                <a:srgbClr val="FF6600"/>
              </a:solidFill>
            </a:endParaRPr>
          </a:p>
        </p:txBody>
      </p:sp>
      <p:cxnSp>
        <p:nvCxnSpPr>
          <p:cNvPr id="10" name="Straight Connector 9"/>
          <p:cNvCxnSpPr>
            <a:endCxn id="92" idx="3"/>
          </p:cNvCxnSpPr>
          <p:nvPr/>
        </p:nvCxnSpPr>
        <p:spPr bwMode="auto">
          <a:xfrm flipH="1">
            <a:off x="3253677" y="3892159"/>
            <a:ext cx="439380" cy="248786"/>
          </a:xfrm>
          <a:prstGeom prst="line">
            <a:avLst/>
          </a:prstGeom>
          <a:solidFill>
            <a:schemeClr val="accent1"/>
          </a:solidFill>
          <a:ln w="38100" cap="flat" cmpd="sng" algn="ctr">
            <a:solidFill>
              <a:schemeClr val="tx2">
                <a:lumMod val="60000"/>
                <a:lumOff val="40000"/>
              </a:schemeClr>
            </a:solidFill>
            <a:prstDash val="dash"/>
            <a:round/>
            <a:headEnd type="none" w="med" len="med"/>
            <a:tailEnd type="none" w="med" len="med"/>
          </a:ln>
          <a:effectLst/>
        </p:spPr>
      </p:cxnSp>
      <p:cxnSp>
        <p:nvCxnSpPr>
          <p:cNvPr id="86" name="Straight Connector 85"/>
          <p:cNvCxnSpPr/>
          <p:nvPr/>
        </p:nvCxnSpPr>
        <p:spPr bwMode="auto">
          <a:xfrm>
            <a:off x="4887849" y="3864386"/>
            <a:ext cx="9716" cy="445220"/>
          </a:xfrm>
          <a:prstGeom prst="line">
            <a:avLst/>
          </a:prstGeom>
          <a:solidFill>
            <a:schemeClr val="accent1"/>
          </a:solidFill>
          <a:ln w="38100" cap="flat" cmpd="sng" algn="ctr">
            <a:solidFill>
              <a:schemeClr val="tx2">
                <a:lumMod val="60000"/>
                <a:lumOff val="40000"/>
              </a:schemeClr>
            </a:solidFill>
            <a:prstDash val="dash"/>
            <a:round/>
            <a:headEnd type="none" w="med" len="med"/>
            <a:tailEnd type="none" w="med" len="med"/>
          </a:ln>
          <a:effectLst/>
        </p:spPr>
      </p:cxnSp>
      <p:cxnSp>
        <p:nvCxnSpPr>
          <p:cNvPr id="87" name="Straight Connector 86"/>
          <p:cNvCxnSpPr/>
          <p:nvPr/>
        </p:nvCxnSpPr>
        <p:spPr bwMode="auto">
          <a:xfrm>
            <a:off x="5776594" y="3857605"/>
            <a:ext cx="536894" cy="432400"/>
          </a:xfrm>
          <a:prstGeom prst="line">
            <a:avLst/>
          </a:prstGeom>
          <a:solidFill>
            <a:schemeClr val="accent1"/>
          </a:solidFill>
          <a:ln w="38100" cap="flat" cmpd="sng" algn="ctr">
            <a:solidFill>
              <a:schemeClr val="tx2">
                <a:lumMod val="60000"/>
                <a:lumOff val="40000"/>
              </a:schemeClr>
            </a:solidFill>
            <a:prstDash val="dash"/>
            <a:round/>
            <a:headEnd type="none" w="med" len="med"/>
            <a:tailEnd type="none" w="med" len="med"/>
          </a:ln>
          <a:effectLst/>
        </p:spPr>
      </p:cxnSp>
      <p:sp>
        <p:nvSpPr>
          <p:cNvPr id="88" name="AutoShape 1"/>
          <p:cNvSpPr>
            <a:spLocks/>
          </p:cNvSpPr>
          <p:nvPr/>
        </p:nvSpPr>
        <p:spPr bwMode="auto">
          <a:xfrm>
            <a:off x="2373252" y="4277130"/>
            <a:ext cx="1273665" cy="321210"/>
          </a:xfrm>
          <a:prstGeom prst="roundRect">
            <a:avLst>
              <a:gd name="adj" fmla="val 15787"/>
            </a:avLst>
          </a:prstGeom>
          <a:gradFill>
            <a:gsLst>
              <a:gs pos="25000">
                <a:schemeClr val="tx1">
                  <a:lumMod val="50000"/>
                  <a:lumOff val="50000"/>
                </a:schemeClr>
              </a:gs>
              <a:gs pos="95000">
                <a:schemeClr val="bg1"/>
              </a:gs>
            </a:gsLst>
          </a:gradFill>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lIns="0" tIns="0" rIns="0" bIns="0"/>
          <a:lstStyle/>
          <a:p>
            <a:r>
              <a:rPr lang="en-US" sz="1350" baseline="0" dirty="0" err="1">
                <a:solidFill>
                  <a:schemeClr val="tx1"/>
                </a:solidFill>
                <a:effectLst>
                  <a:outerShdw blurRad="38100" dist="38100" dir="2700000" algn="tl">
                    <a:srgbClr val="DDDDDD"/>
                  </a:outerShdw>
                </a:effectLst>
                <a:cs typeface="Helvetica Neue Light" charset="0"/>
              </a:rPr>
              <a:t>Openflow</a:t>
            </a:r>
            <a:r>
              <a:rPr lang="en-US" sz="1350" baseline="0" dirty="0">
                <a:solidFill>
                  <a:schemeClr val="tx1"/>
                </a:solidFill>
                <a:effectLst>
                  <a:outerShdw blurRad="38100" dist="38100" dir="2700000" algn="tl">
                    <a:srgbClr val="DDDDDD"/>
                  </a:outerShdw>
                </a:effectLst>
                <a:cs typeface="Helvetica Neue Light" charset="0"/>
              </a:rPr>
              <a:t> Switch</a:t>
            </a:r>
          </a:p>
        </p:txBody>
      </p:sp>
      <p:sp>
        <p:nvSpPr>
          <p:cNvPr id="89" name="AutoShape 1"/>
          <p:cNvSpPr>
            <a:spLocks/>
          </p:cNvSpPr>
          <p:nvPr/>
        </p:nvSpPr>
        <p:spPr bwMode="auto">
          <a:xfrm>
            <a:off x="4023519" y="4284485"/>
            <a:ext cx="1273665" cy="321210"/>
          </a:xfrm>
          <a:prstGeom prst="roundRect">
            <a:avLst>
              <a:gd name="adj" fmla="val 15787"/>
            </a:avLst>
          </a:prstGeom>
          <a:gradFill>
            <a:gsLst>
              <a:gs pos="25000">
                <a:schemeClr val="tx1">
                  <a:lumMod val="50000"/>
                  <a:lumOff val="50000"/>
                </a:schemeClr>
              </a:gs>
              <a:gs pos="95000">
                <a:schemeClr val="bg1"/>
              </a:gs>
            </a:gsLst>
          </a:gradFill>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lIns="0" tIns="0" rIns="0" bIns="0"/>
          <a:lstStyle/>
          <a:p>
            <a:r>
              <a:rPr lang="en-US" sz="1350" baseline="0" dirty="0" err="1">
                <a:solidFill>
                  <a:schemeClr val="tx1"/>
                </a:solidFill>
                <a:effectLst>
                  <a:outerShdw blurRad="38100" dist="38100" dir="2700000" algn="tl">
                    <a:srgbClr val="DDDDDD"/>
                  </a:outerShdw>
                </a:effectLst>
                <a:cs typeface="Helvetica Neue Light" charset="0"/>
              </a:rPr>
              <a:t>Openflow</a:t>
            </a:r>
            <a:r>
              <a:rPr lang="en-US" sz="1350" baseline="0" dirty="0">
                <a:solidFill>
                  <a:schemeClr val="tx1"/>
                </a:solidFill>
                <a:effectLst>
                  <a:outerShdw blurRad="38100" dist="38100" dir="2700000" algn="tl">
                    <a:srgbClr val="DDDDDD"/>
                  </a:outerShdw>
                </a:effectLst>
                <a:cs typeface="Helvetica Neue Light" charset="0"/>
              </a:rPr>
              <a:t> Switch</a:t>
            </a:r>
          </a:p>
        </p:txBody>
      </p:sp>
      <p:sp>
        <p:nvSpPr>
          <p:cNvPr id="90" name="AutoShape 1"/>
          <p:cNvSpPr>
            <a:spLocks/>
          </p:cNvSpPr>
          <p:nvPr/>
        </p:nvSpPr>
        <p:spPr bwMode="auto">
          <a:xfrm>
            <a:off x="5673786" y="4279440"/>
            <a:ext cx="1273665" cy="321210"/>
          </a:xfrm>
          <a:prstGeom prst="roundRect">
            <a:avLst>
              <a:gd name="adj" fmla="val 15787"/>
            </a:avLst>
          </a:prstGeom>
          <a:gradFill>
            <a:gsLst>
              <a:gs pos="25000">
                <a:schemeClr val="tx1">
                  <a:lumMod val="50000"/>
                  <a:lumOff val="50000"/>
                </a:schemeClr>
              </a:gs>
              <a:gs pos="95000">
                <a:schemeClr val="bg1"/>
              </a:gs>
            </a:gsLst>
          </a:gradFill>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lIns="0" tIns="0" rIns="0" bIns="0"/>
          <a:lstStyle/>
          <a:p>
            <a:r>
              <a:rPr lang="en-US" sz="1350" baseline="0" dirty="0" err="1">
                <a:solidFill>
                  <a:schemeClr val="tx1"/>
                </a:solidFill>
                <a:effectLst>
                  <a:outerShdw blurRad="38100" dist="38100" dir="2700000" algn="tl">
                    <a:srgbClr val="DDDDDD"/>
                  </a:outerShdw>
                </a:effectLst>
                <a:cs typeface="Helvetica Neue Light" charset="0"/>
              </a:rPr>
              <a:t>Openflow</a:t>
            </a:r>
            <a:r>
              <a:rPr lang="en-US" sz="1350" baseline="0" dirty="0">
                <a:solidFill>
                  <a:schemeClr val="tx1"/>
                </a:solidFill>
                <a:effectLst>
                  <a:outerShdw blurRad="38100" dist="38100" dir="2700000" algn="tl">
                    <a:srgbClr val="DDDDDD"/>
                  </a:outerShdw>
                </a:effectLst>
                <a:cs typeface="Helvetica Neue Light" charset="0"/>
              </a:rPr>
              <a:t> Switch</a:t>
            </a:r>
          </a:p>
        </p:txBody>
      </p:sp>
      <p:sp>
        <p:nvSpPr>
          <p:cNvPr id="91" name="Rounded Rectangle 90"/>
          <p:cNvSpPr/>
          <p:nvPr/>
        </p:nvSpPr>
        <p:spPr bwMode="auto">
          <a:xfrm>
            <a:off x="2029968" y="4004729"/>
            <a:ext cx="4917485" cy="693948"/>
          </a:xfrm>
          <a:prstGeom prst="roundRect">
            <a:avLst/>
          </a:prstGeom>
          <a:noFill/>
          <a:ln w="38100" cap="flat" cmpd="sng" algn="ctr">
            <a:solidFill>
              <a:schemeClr val="tx1">
                <a:lumMod val="50000"/>
                <a:lumOff val="50000"/>
              </a:schemeClr>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92" name="TextBox 91"/>
          <p:cNvSpPr txBox="1"/>
          <p:nvPr/>
        </p:nvSpPr>
        <p:spPr>
          <a:xfrm>
            <a:off x="2066246" y="3987056"/>
            <a:ext cx="1187431" cy="307777"/>
          </a:xfrm>
          <a:prstGeom prst="rect">
            <a:avLst/>
          </a:prstGeom>
          <a:noFill/>
        </p:spPr>
        <p:txBody>
          <a:bodyPr wrap="square" rtlCol="0">
            <a:spAutoFit/>
          </a:bodyPr>
          <a:lstStyle/>
          <a:p>
            <a:r>
              <a:rPr lang="en-US" sz="1400" baseline="0" dirty="0">
                <a:solidFill>
                  <a:srgbClr val="FF6600"/>
                </a:solidFill>
              </a:rPr>
              <a:t>Network</a:t>
            </a:r>
          </a:p>
        </p:txBody>
      </p:sp>
      <p:sp>
        <p:nvSpPr>
          <p:cNvPr id="29" name="TextBox 28"/>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spTree>
    <p:extLst>
      <p:ext uri="{BB962C8B-B14F-4D97-AF65-F5344CB8AC3E}">
        <p14:creationId xmlns:p14="http://schemas.microsoft.com/office/powerpoint/2010/main" val="1915137547"/>
      </p:ext>
    </p:extLst>
  </p:cSld>
  <p:clrMapOvr>
    <a:masterClrMapping/>
  </p:clrMapOvr>
  <mc:AlternateContent xmlns:mc="http://schemas.openxmlformats.org/markup-compatibility/2006" xmlns:p14="http://schemas.microsoft.com/office/powerpoint/2010/main">
    <mc:Choice Requires="p14">
      <p:transition spd="slow" p14:dur="800" advTm="30000">
        <p:circle/>
      </p:transition>
    </mc:Choice>
    <mc:Fallback xmlns="">
      <p:transition spd="slow" advTm="30000">
        <p:circl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z="2700" dirty="0"/>
              <a:t>DEMO: </a:t>
            </a:r>
            <a:r>
              <a:rPr lang="en-US" altLang="zh-CN" sz="2700" dirty="0" smtClean="0"/>
              <a:t>Control </a:t>
            </a:r>
            <a:r>
              <a:rPr lang="en-US" altLang="zh-CN" sz="2700" dirty="0"/>
              <a:t>Traffic based on </a:t>
            </a:r>
            <a:r>
              <a:rPr lang="en-US" altLang="zh-CN" sz="2700" dirty="0" smtClean="0"/>
              <a:t>L7 (HTTP Info) </a:t>
            </a:r>
            <a:endParaRPr lang="en-US" sz="2700" dirty="0"/>
          </a:p>
        </p:txBody>
      </p:sp>
      <p:sp>
        <p:nvSpPr>
          <p:cNvPr id="5" name="Shape 148"/>
          <p:cNvSpPr/>
          <p:nvPr/>
        </p:nvSpPr>
        <p:spPr>
          <a:xfrm>
            <a:off x="2278249" y="2139425"/>
            <a:ext cx="441900" cy="372122"/>
          </a:xfrm>
          <a:prstGeom prst="ellipse">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68569" tIns="68569" rIns="68569" bIns="68569" anchor="ctr" anchorCtr="0">
            <a:noAutofit/>
          </a:bodyPr>
          <a:lstStyle/>
          <a:p>
            <a:pPr>
              <a:spcBef>
                <a:spcPts val="0"/>
              </a:spcBef>
            </a:pPr>
            <a:r>
              <a:rPr lang="en-US" sz="1350" baseline="0" dirty="0"/>
              <a:t>S1</a:t>
            </a:r>
          </a:p>
        </p:txBody>
      </p:sp>
      <p:sp>
        <p:nvSpPr>
          <p:cNvPr id="6" name="Shape 149"/>
          <p:cNvSpPr/>
          <p:nvPr/>
        </p:nvSpPr>
        <p:spPr>
          <a:xfrm>
            <a:off x="3344124" y="2489957"/>
            <a:ext cx="441900" cy="404775"/>
          </a:xfrm>
          <a:prstGeom prst="ellipse">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68569" tIns="68569" rIns="68569" bIns="68569" anchor="ctr" anchorCtr="0">
            <a:noAutofit/>
          </a:bodyPr>
          <a:lstStyle/>
          <a:p>
            <a:pPr>
              <a:spcBef>
                <a:spcPts val="0"/>
              </a:spcBef>
            </a:pPr>
            <a:r>
              <a:rPr lang="en-US" sz="1350" baseline="0" dirty="0"/>
              <a:t>S4</a:t>
            </a:r>
          </a:p>
        </p:txBody>
      </p:sp>
      <p:sp>
        <p:nvSpPr>
          <p:cNvPr id="7" name="Shape 150"/>
          <p:cNvSpPr/>
          <p:nvPr/>
        </p:nvSpPr>
        <p:spPr>
          <a:xfrm>
            <a:off x="3469816" y="1688062"/>
            <a:ext cx="441900" cy="404775"/>
          </a:xfrm>
          <a:prstGeom prst="ellipse">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68569" tIns="68569" rIns="68569" bIns="68569" anchor="ctr" anchorCtr="0">
            <a:noAutofit/>
          </a:bodyPr>
          <a:lstStyle/>
          <a:p>
            <a:pPr>
              <a:spcBef>
                <a:spcPts val="0"/>
              </a:spcBef>
            </a:pPr>
            <a:r>
              <a:rPr lang="en-US" sz="1200" baseline="0" dirty="0"/>
              <a:t>S3</a:t>
            </a:r>
          </a:p>
        </p:txBody>
      </p:sp>
      <p:sp>
        <p:nvSpPr>
          <p:cNvPr id="8" name="Shape 151"/>
          <p:cNvSpPr/>
          <p:nvPr/>
        </p:nvSpPr>
        <p:spPr>
          <a:xfrm>
            <a:off x="4501916" y="1734608"/>
            <a:ext cx="441900" cy="404775"/>
          </a:xfrm>
          <a:prstGeom prst="ellipse">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68569" tIns="68569" rIns="68569" bIns="68569" anchor="ctr" anchorCtr="0">
            <a:noAutofit/>
          </a:bodyPr>
          <a:lstStyle/>
          <a:p>
            <a:pPr>
              <a:spcBef>
                <a:spcPts val="0"/>
              </a:spcBef>
            </a:pPr>
            <a:r>
              <a:rPr lang="en-US" sz="1350" baseline="0"/>
              <a:t>S5</a:t>
            </a:r>
            <a:endParaRPr lang="en-US" sz="1350" baseline="0" dirty="0"/>
          </a:p>
        </p:txBody>
      </p:sp>
      <p:cxnSp>
        <p:nvCxnSpPr>
          <p:cNvPr id="9" name="Shape 152"/>
          <p:cNvCxnSpPr>
            <a:stCxn id="44" idx="7"/>
            <a:endCxn id="7" idx="2"/>
          </p:cNvCxnSpPr>
          <p:nvPr/>
        </p:nvCxnSpPr>
        <p:spPr>
          <a:xfrm flipV="1">
            <a:off x="3204543" y="1890449"/>
            <a:ext cx="265273" cy="51288"/>
          </a:xfrm>
          <a:prstGeom prst="straightConnector1">
            <a:avLst/>
          </a:prstGeom>
          <a:noFill/>
          <a:ln w="9525" cap="flat" cmpd="sng">
            <a:solidFill>
              <a:schemeClr val="dk2"/>
            </a:solidFill>
            <a:prstDash val="solid"/>
            <a:round/>
            <a:headEnd type="none" w="lg" len="lg"/>
            <a:tailEnd type="none" w="lg" len="lg"/>
          </a:ln>
        </p:spPr>
      </p:cxnSp>
      <p:cxnSp>
        <p:nvCxnSpPr>
          <p:cNvPr id="10" name="Shape 153"/>
          <p:cNvCxnSpPr>
            <a:stCxn id="7" idx="6"/>
            <a:endCxn id="8" idx="2"/>
          </p:cNvCxnSpPr>
          <p:nvPr/>
        </p:nvCxnSpPr>
        <p:spPr>
          <a:xfrm>
            <a:off x="3911715" y="1890449"/>
            <a:ext cx="590201" cy="46547"/>
          </a:xfrm>
          <a:prstGeom prst="straightConnector1">
            <a:avLst/>
          </a:prstGeom>
          <a:noFill/>
          <a:ln w="9525" cap="flat" cmpd="sng">
            <a:solidFill>
              <a:schemeClr val="dk2"/>
            </a:solidFill>
            <a:prstDash val="solid"/>
            <a:round/>
            <a:headEnd type="none" w="lg" len="lg"/>
            <a:tailEnd type="none" w="lg" len="lg"/>
          </a:ln>
        </p:spPr>
      </p:cxnSp>
      <p:cxnSp>
        <p:nvCxnSpPr>
          <p:cNvPr id="11" name="Shape 154"/>
          <p:cNvCxnSpPr>
            <a:stCxn id="5" idx="5"/>
          </p:cNvCxnSpPr>
          <p:nvPr/>
        </p:nvCxnSpPr>
        <p:spPr>
          <a:xfrm>
            <a:off x="2655435" y="2457051"/>
            <a:ext cx="688799" cy="246723"/>
          </a:xfrm>
          <a:prstGeom prst="straightConnector1">
            <a:avLst/>
          </a:prstGeom>
          <a:noFill/>
          <a:ln w="9525" cap="flat" cmpd="sng">
            <a:solidFill>
              <a:schemeClr val="dk2"/>
            </a:solidFill>
            <a:prstDash val="solid"/>
            <a:round/>
            <a:headEnd type="none" w="lg" len="lg"/>
            <a:tailEnd type="none" w="lg" len="lg"/>
          </a:ln>
        </p:spPr>
      </p:cxnSp>
      <p:cxnSp>
        <p:nvCxnSpPr>
          <p:cNvPr id="12" name="Shape 155"/>
          <p:cNvCxnSpPr>
            <a:stCxn id="6" idx="6"/>
            <a:endCxn id="8" idx="3"/>
          </p:cNvCxnSpPr>
          <p:nvPr/>
        </p:nvCxnSpPr>
        <p:spPr>
          <a:xfrm flipV="1">
            <a:off x="3786024" y="2080105"/>
            <a:ext cx="780607" cy="612239"/>
          </a:xfrm>
          <a:prstGeom prst="straightConnector1">
            <a:avLst/>
          </a:prstGeom>
          <a:noFill/>
          <a:ln w="9525" cap="flat" cmpd="sng">
            <a:solidFill>
              <a:schemeClr val="dk2"/>
            </a:solidFill>
            <a:prstDash val="solid"/>
            <a:round/>
            <a:headEnd type="none" w="lg" len="lg"/>
            <a:tailEnd type="none" w="lg" len="lg"/>
          </a:ln>
        </p:spPr>
      </p:cxnSp>
      <p:sp>
        <p:nvSpPr>
          <p:cNvPr id="13" name="Shape 156"/>
          <p:cNvSpPr/>
          <p:nvPr/>
        </p:nvSpPr>
        <p:spPr>
          <a:xfrm>
            <a:off x="1538674" y="1828106"/>
            <a:ext cx="570363" cy="404775"/>
          </a:xfrm>
          <a:prstGeom prst="roundRect">
            <a:avLst>
              <a:gd name="adj" fmla="val 16667"/>
            </a:avLst>
          </a:prstGeom>
          <a:ln>
            <a:headEnd type="none" w="med" len="med"/>
            <a:tailEnd type="none" w="med" len="med"/>
          </a:ln>
        </p:spPr>
        <p:style>
          <a:lnRef idx="0">
            <a:schemeClr val="accent6"/>
          </a:lnRef>
          <a:fillRef idx="3">
            <a:schemeClr val="accent6"/>
          </a:fillRef>
          <a:effectRef idx="3">
            <a:schemeClr val="accent6"/>
          </a:effectRef>
          <a:fontRef idx="minor">
            <a:schemeClr val="lt1"/>
          </a:fontRef>
        </p:style>
        <p:txBody>
          <a:bodyPr lIns="68569" tIns="68569" rIns="68569" bIns="68569" anchor="ctr" anchorCtr="0">
            <a:noAutofit/>
          </a:bodyPr>
          <a:lstStyle/>
          <a:p>
            <a:pPr>
              <a:spcBef>
                <a:spcPts val="0"/>
              </a:spcBef>
            </a:pPr>
            <a:r>
              <a:rPr lang="en-US" sz="1200" baseline="0" dirty="0"/>
              <a:t>Client (sc6)</a:t>
            </a:r>
          </a:p>
        </p:txBody>
      </p:sp>
      <p:sp>
        <p:nvSpPr>
          <p:cNvPr id="14" name="Shape 157"/>
          <p:cNvSpPr/>
          <p:nvPr/>
        </p:nvSpPr>
        <p:spPr>
          <a:xfrm>
            <a:off x="5086989" y="1680293"/>
            <a:ext cx="576941" cy="404775"/>
          </a:xfrm>
          <a:prstGeom prst="roundRect">
            <a:avLst>
              <a:gd name="adj" fmla="val 16667"/>
            </a:avLst>
          </a:prstGeom>
          <a:ln>
            <a:headEnd type="none" w="med" len="med"/>
            <a:tailEnd type="none" w="med" len="med"/>
          </a:ln>
        </p:spPr>
        <p:style>
          <a:lnRef idx="0">
            <a:schemeClr val="accent6"/>
          </a:lnRef>
          <a:fillRef idx="3">
            <a:schemeClr val="accent6"/>
          </a:fillRef>
          <a:effectRef idx="3">
            <a:schemeClr val="accent6"/>
          </a:effectRef>
          <a:fontRef idx="minor">
            <a:schemeClr val="lt1"/>
          </a:fontRef>
        </p:style>
        <p:txBody>
          <a:bodyPr lIns="68569" tIns="68569" rIns="68569" bIns="68569" anchor="ctr" anchorCtr="0">
            <a:noAutofit/>
          </a:bodyPr>
          <a:lstStyle/>
          <a:p>
            <a:pPr>
              <a:spcBef>
                <a:spcPts val="0"/>
              </a:spcBef>
            </a:pPr>
            <a:r>
              <a:rPr lang="en-US" sz="1200" baseline="0" dirty="0"/>
              <a:t>Server (sc8)</a:t>
            </a:r>
          </a:p>
        </p:txBody>
      </p:sp>
      <p:sp>
        <p:nvSpPr>
          <p:cNvPr id="15" name="Shape 158"/>
          <p:cNvSpPr/>
          <p:nvPr/>
        </p:nvSpPr>
        <p:spPr>
          <a:xfrm>
            <a:off x="2560234" y="1385322"/>
            <a:ext cx="477615" cy="359568"/>
          </a:xfrm>
          <a:prstGeom prst="roundRect">
            <a:avLst>
              <a:gd name="adj" fmla="val 16667"/>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lIns="68569" tIns="68569" rIns="68569" bIns="68569" anchor="ctr" anchorCtr="0">
            <a:noAutofit/>
          </a:bodyPr>
          <a:lstStyle/>
          <a:p>
            <a:pPr>
              <a:spcBef>
                <a:spcPts val="0"/>
              </a:spcBef>
            </a:pPr>
            <a:r>
              <a:rPr lang="en-US" sz="1200" baseline="0" dirty="0"/>
              <a:t>Bro (sc9)</a:t>
            </a:r>
          </a:p>
        </p:txBody>
      </p:sp>
      <p:sp>
        <p:nvSpPr>
          <p:cNvPr id="16" name="Shape 159"/>
          <p:cNvSpPr/>
          <p:nvPr/>
        </p:nvSpPr>
        <p:spPr>
          <a:xfrm>
            <a:off x="3425408" y="1067837"/>
            <a:ext cx="808650" cy="404775"/>
          </a:xfrm>
          <a:prstGeom prst="roundRect">
            <a:avLst>
              <a:gd name="adj" fmla="val 16667"/>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lIns="68569" tIns="68569" rIns="68569" bIns="68569" anchor="ctr" anchorCtr="0">
            <a:noAutofit/>
          </a:bodyPr>
          <a:lstStyle/>
          <a:p>
            <a:pPr>
              <a:spcBef>
                <a:spcPts val="0"/>
              </a:spcBef>
            </a:pPr>
            <a:r>
              <a:rPr lang="en-US" sz="1200" baseline="0" dirty="0"/>
              <a:t>Controller</a:t>
            </a:r>
          </a:p>
        </p:txBody>
      </p:sp>
      <p:cxnSp>
        <p:nvCxnSpPr>
          <p:cNvPr id="17" name="Shape 160"/>
          <p:cNvCxnSpPr>
            <a:stCxn id="15" idx="3"/>
            <a:endCxn id="7" idx="1"/>
          </p:cNvCxnSpPr>
          <p:nvPr/>
        </p:nvCxnSpPr>
        <p:spPr>
          <a:xfrm>
            <a:off x="3037850" y="1565106"/>
            <a:ext cx="496681" cy="182234"/>
          </a:xfrm>
          <a:prstGeom prst="straightConnector1">
            <a:avLst/>
          </a:prstGeom>
          <a:noFill/>
          <a:ln w="9525" cap="flat" cmpd="sng">
            <a:solidFill>
              <a:schemeClr val="dk2"/>
            </a:solidFill>
            <a:prstDash val="solid"/>
            <a:round/>
            <a:headEnd type="none" w="lg" len="lg"/>
            <a:tailEnd type="none" w="lg" len="lg"/>
          </a:ln>
        </p:spPr>
      </p:cxnSp>
      <p:cxnSp>
        <p:nvCxnSpPr>
          <p:cNvPr id="18" name="Shape 161"/>
          <p:cNvCxnSpPr>
            <a:stCxn id="13" idx="3"/>
            <a:endCxn id="5" idx="2"/>
          </p:cNvCxnSpPr>
          <p:nvPr/>
        </p:nvCxnSpPr>
        <p:spPr>
          <a:xfrm>
            <a:off x="2109037" y="2030493"/>
            <a:ext cx="169213" cy="294993"/>
          </a:xfrm>
          <a:prstGeom prst="straightConnector1">
            <a:avLst/>
          </a:prstGeom>
          <a:noFill/>
          <a:ln w="9525" cap="flat" cmpd="sng">
            <a:solidFill>
              <a:schemeClr val="dk2"/>
            </a:solidFill>
            <a:prstDash val="solid"/>
            <a:round/>
            <a:headEnd type="none" w="lg" len="lg"/>
            <a:tailEnd type="none" w="lg" len="lg"/>
          </a:ln>
        </p:spPr>
      </p:cxnSp>
      <p:cxnSp>
        <p:nvCxnSpPr>
          <p:cNvPr id="19" name="Shape 162"/>
          <p:cNvCxnSpPr>
            <a:stCxn id="8" idx="6"/>
            <a:endCxn id="14" idx="1"/>
          </p:cNvCxnSpPr>
          <p:nvPr/>
        </p:nvCxnSpPr>
        <p:spPr>
          <a:xfrm flipV="1">
            <a:off x="4943816" y="1882681"/>
            <a:ext cx="143172" cy="54315"/>
          </a:xfrm>
          <a:prstGeom prst="straightConnector1">
            <a:avLst/>
          </a:prstGeom>
          <a:noFill/>
          <a:ln w="9525" cap="flat" cmpd="sng">
            <a:solidFill>
              <a:schemeClr val="dk2"/>
            </a:solidFill>
            <a:prstDash val="solid"/>
            <a:round/>
            <a:headEnd type="none" w="lg" len="lg"/>
            <a:tailEnd type="none" w="lg" len="lg"/>
          </a:ln>
        </p:spPr>
      </p:cxnSp>
      <p:cxnSp>
        <p:nvCxnSpPr>
          <p:cNvPr id="20" name="Shape 163"/>
          <p:cNvCxnSpPr>
            <a:stCxn id="16" idx="2"/>
            <a:endCxn id="5" idx="0"/>
          </p:cNvCxnSpPr>
          <p:nvPr/>
        </p:nvCxnSpPr>
        <p:spPr>
          <a:xfrm flipH="1">
            <a:off x="2499200" y="1472613"/>
            <a:ext cx="1330534" cy="666812"/>
          </a:xfrm>
          <a:prstGeom prst="straightConnector1">
            <a:avLst/>
          </a:prstGeom>
          <a:noFill/>
          <a:ln w="9525" cap="flat" cmpd="sng">
            <a:solidFill>
              <a:schemeClr val="dk2"/>
            </a:solidFill>
            <a:prstDash val="dash"/>
            <a:round/>
            <a:headEnd type="none" w="lg" len="lg"/>
            <a:tailEnd type="none" w="lg" len="lg"/>
          </a:ln>
        </p:spPr>
      </p:cxnSp>
      <p:cxnSp>
        <p:nvCxnSpPr>
          <p:cNvPr id="21" name="Shape 164"/>
          <p:cNvCxnSpPr>
            <a:stCxn id="16" idx="2"/>
            <a:endCxn id="7" idx="0"/>
          </p:cNvCxnSpPr>
          <p:nvPr/>
        </p:nvCxnSpPr>
        <p:spPr>
          <a:xfrm flipH="1">
            <a:off x="3690765" y="1472612"/>
            <a:ext cx="138968" cy="215450"/>
          </a:xfrm>
          <a:prstGeom prst="straightConnector1">
            <a:avLst/>
          </a:prstGeom>
          <a:noFill/>
          <a:ln w="9525" cap="flat" cmpd="sng">
            <a:solidFill>
              <a:schemeClr val="dk2"/>
            </a:solidFill>
            <a:prstDash val="dash"/>
            <a:round/>
            <a:headEnd type="none" w="lg" len="lg"/>
            <a:tailEnd type="none" w="lg" len="lg"/>
          </a:ln>
        </p:spPr>
      </p:cxnSp>
      <p:cxnSp>
        <p:nvCxnSpPr>
          <p:cNvPr id="22" name="Shape 165"/>
          <p:cNvCxnSpPr>
            <a:stCxn id="16" idx="2"/>
            <a:endCxn id="6" idx="0"/>
          </p:cNvCxnSpPr>
          <p:nvPr/>
        </p:nvCxnSpPr>
        <p:spPr>
          <a:xfrm flipH="1">
            <a:off x="3565074" y="1472613"/>
            <a:ext cx="264659" cy="1017344"/>
          </a:xfrm>
          <a:prstGeom prst="straightConnector1">
            <a:avLst/>
          </a:prstGeom>
          <a:noFill/>
          <a:ln w="9525" cap="flat" cmpd="sng">
            <a:solidFill>
              <a:schemeClr val="dk2"/>
            </a:solidFill>
            <a:prstDash val="dash"/>
            <a:round/>
            <a:headEnd type="none" w="lg" len="lg"/>
            <a:tailEnd type="none" w="lg" len="lg"/>
          </a:ln>
        </p:spPr>
      </p:cxnSp>
      <p:cxnSp>
        <p:nvCxnSpPr>
          <p:cNvPr id="23" name="Shape 166"/>
          <p:cNvCxnSpPr>
            <a:stCxn id="16" idx="2"/>
            <a:endCxn id="8" idx="1"/>
          </p:cNvCxnSpPr>
          <p:nvPr/>
        </p:nvCxnSpPr>
        <p:spPr>
          <a:xfrm>
            <a:off x="3829733" y="1472613"/>
            <a:ext cx="736898" cy="321274"/>
          </a:xfrm>
          <a:prstGeom prst="straightConnector1">
            <a:avLst/>
          </a:prstGeom>
          <a:noFill/>
          <a:ln w="9525" cap="flat" cmpd="sng">
            <a:solidFill>
              <a:schemeClr val="dk2"/>
            </a:solidFill>
            <a:prstDash val="dash"/>
            <a:round/>
            <a:headEnd type="none" w="lg" len="lg"/>
            <a:tailEnd type="none" w="lg" len="lg"/>
          </a:ln>
        </p:spPr>
      </p:cxnSp>
      <p:sp>
        <p:nvSpPr>
          <p:cNvPr id="31" name="Shape 174"/>
          <p:cNvSpPr/>
          <p:nvPr/>
        </p:nvSpPr>
        <p:spPr>
          <a:xfrm>
            <a:off x="4607758" y="726672"/>
            <a:ext cx="1128770" cy="345600"/>
          </a:xfrm>
          <a:prstGeom prst="snip1Rect">
            <a:avLst>
              <a:gd name="adj" fmla="val 16667"/>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lIns="68569" tIns="68569" rIns="68569" bIns="68569" anchor="ctr" anchorCtr="0">
            <a:noAutofit/>
          </a:bodyPr>
          <a:lstStyle/>
          <a:p>
            <a:pPr>
              <a:spcBef>
                <a:spcPts val="0"/>
              </a:spcBef>
            </a:pPr>
            <a:r>
              <a:rPr lang="en-US" sz="1200" baseline="0" dirty="0" err="1">
                <a:solidFill>
                  <a:schemeClr val="tx1"/>
                </a:solidFill>
              </a:rPr>
              <a:t>MapleApp.java</a:t>
            </a:r>
            <a:endParaRPr lang="en-US" sz="1200" baseline="0" dirty="0">
              <a:solidFill>
                <a:schemeClr val="tx1"/>
              </a:solidFill>
            </a:endParaRPr>
          </a:p>
        </p:txBody>
      </p:sp>
      <p:sp>
        <p:nvSpPr>
          <p:cNvPr id="32" name="Shape 175"/>
          <p:cNvSpPr/>
          <p:nvPr/>
        </p:nvSpPr>
        <p:spPr>
          <a:xfrm>
            <a:off x="1741446" y="726672"/>
            <a:ext cx="757754" cy="345600"/>
          </a:xfrm>
          <a:prstGeom prst="snip1Rect">
            <a:avLst>
              <a:gd name="adj" fmla="val 16667"/>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lIns="68569" tIns="68569" rIns="68569" bIns="68569" anchor="ctr" anchorCtr="0">
            <a:noAutofit/>
          </a:bodyPr>
          <a:lstStyle/>
          <a:p>
            <a:pPr>
              <a:spcBef>
                <a:spcPts val="0"/>
              </a:spcBef>
            </a:pPr>
            <a:r>
              <a:rPr lang="en-US" sz="1200" baseline="0" dirty="0" err="1">
                <a:solidFill>
                  <a:schemeClr val="tx1"/>
                </a:solidFill>
              </a:rPr>
              <a:t>http.bro</a:t>
            </a:r>
            <a:endParaRPr lang="en-US" sz="1200" baseline="0" dirty="0">
              <a:solidFill>
                <a:schemeClr val="tx1"/>
              </a:solidFill>
            </a:endParaRPr>
          </a:p>
        </p:txBody>
      </p:sp>
      <p:sp>
        <p:nvSpPr>
          <p:cNvPr id="33" name="Shape 176"/>
          <p:cNvSpPr/>
          <p:nvPr/>
        </p:nvSpPr>
        <p:spPr>
          <a:xfrm rot="5400000">
            <a:off x="1993062" y="1129526"/>
            <a:ext cx="517499" cy="494775"/>
          </a:xfrm>
          <a:prstGeom prst="bentUpArrow">
            <a:avLst>
              <a:gd name="adj1" fmla="val 17909"/>
              <a:gd name="adj2" fmla="val 33535"/>
              <a:gd name="adj3" fmla="val 30483"/>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lIns="68569" tIns="68569" rIns="68569" bIns="68569" anchor="ctr" anchorCtr="0">
            <a:noAutofit/>
          </a:bodyPr>
          <a:lstStyle/>
          <a:p>
            <a:pPr>
              <a:spcBef>
                <a:spcPts val="0"/>
              </a:spcBef>
            </a:pPr>
            <a:endParaRPr sz="1350"/>
          </a:p>
        </p:txBody>
      </p:sp>
      <p:sp>
        <p:nvSpPr>
          <p:cNvPr id="34" name="Shape 177"/>
          <p:cNvSpPr/>
          <p:nvPr/>
        </p:nvSpPr>
        <p:spPr>
          <a:xfrm rot="-5398059" flipH="1">
            <a:off x="4601617" y="770447"/>
            <a:ext cx="317904" cy="995660"/>
          </a:xfrm>
          <a:prstGeom prst="bentUpArrow">
            <a:avLst>
              <a:gd name="adj1" fmla="val 19959"/>
              <a:gd name="adj2" fmla="val 34620"/>
              <a:gd name="adj3" fmla="val 48674"/>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lIns="68569" tIns="68569" rIns="68569" bIns="68569" anchor="ctr" anchorCtr="0">
            <a:noAutofit/>
          </a:bodyPr>
          <a:lstStyle/>
          <a:p>
            <a:pPr>
              <a:spcBef>
                <a:spcPts val="0"/>
              </a:spcBef>
            </a:pPr>
            <a:endParaRPr sz="1350"/>
          </a:p>
        </p:txBody>
      </p:sp>
      <p:sp>
        <p:nvSpPr>
          <p:cNvPr id="37" name="Shape 180"/>
          <p:cNvSpPr/>
          <p:nvPr/>
        </p:nvSpPr>
        <p:spPr>
          <a:xfrm>
            <a:off x="2698657" y="1163227"/>
            <a:ext cx="698160" cy="241626"/>
          </a:xfrm>
          <a:prstGeom prst="bentArrow">
            <a:avLst>
              <a:gd name="adj1" fmla="val 25000"/>
              <a:gd name="adj2" fmla="val 25000"/>
              <a:gd name="adj3" fmla="val 25000"/>
              <a:gd name="adj4" fmla="val 43750"/>
            </a:avLst>
          </a:prstGeom>
          <a:solidFill>
            <a:srgbClr val="1155CC"/>
          </a:solidFill>
          <a:ln w="9525" cap="flat" cmpd="sng">
            <a:solidFill>
              <a:schemeClr val="dk2"/>
            </a:solidFill>
            <a:prstDash val="solid"/>
            <a:round/>
            <a:headEnd type="none" w="med" len="med"/>
            <a:tailEnd type="none" w="med" len="med"/>
          </a:ln>
        </p:spPr>
        <p:txBody>
          <a:bodyPr lIns="68569" tIns="68569" rIns="68569" bIns="68569" anchor="ctr" anchorCtr="0">
            <a:noAutofit/>
          </a:bodyPr>
          <a:lstStyle/>
          <a:p>
            <a:pPr>
              <a:spcBef>
                <a:spcPts val="0"/>
              </a:spcBef>
            </a:pPr>
            <a:endParaRPr sz="1350"/>
          </a:p>
        </p:txBody>
      </p:sp>
      <p:sp>
        <p:nvSpPr>
          <p:cNvPr id="54" name="Frame 53"/>
          <p:cNvSpPr/>
          <p:nvPr/>
        </p:nvSpPr>
        <p:spPr bwMode="auto">
          <a:xfrm>
            <a:off x="6160669" y="728698"/>
            <a:ext cx="2496860" cy="3507730"/>
          </a:xfrm>
          <a:prstGeom prst="frame">
            <a:avLst>
              <a:gd name="adj1" fmla="val 0"/>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68580" tIns="34290" rIns="68580" bIns="34290" numCol="1" rtlCol="0" anchor="t" anchorCtr="0" compatLnSpc="1">
            <a:prstTxWarp prst="textNoShape">
              <a:avLst/>
            </a:prstTxWarp>
          </a:bodyPr>
          <a:lstStyle/>
          <a:p>
            <a:pPr defTabSz="685800" eaLnBrk="0" hangingPunct="0"/>
            <a:endParaRPr lang="en-US" sz="1800">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6" name="Rectangle 55"/>
          <p:cNvSpPr/>
          <p:nvPr/>
        </p:nvSpPr>
        <p:spPr>
          <a:xfrm>
            <a:off x="6155350" y="726672"/>
            <a:ext cx="2502179" cy="276999"/>
          </a:xfrm>
          <a:prstGeom prst="rect">
            <a:avLst/>
          </a:prstGeom>
        </p:spPr>
        <p:txBody>
          <a:bodyPr wrap="square">
            <a:spAutoFit/>
          </a:bodyPr>
          <a:lstStyle/>
          <a:p>
            <a:r>
              <a:rPr lang="en-US" sz="1200" b="1" baseline="0" dirty="0"/>
              <a:t>Step of Demo</a:t>
            </a:r>
            <a:r>
              <a:rPr lang="en-US" sz="1200" baseline="0" dirty="0"/>
              <a:t>:</a:t>
            </a:r>
          </a:p>
        </p:txBody>
      </p:sp>
      <p:sp>
        <p:nvSpPr>
          <p:cNvPr id="57" name="TextBox 56"/>
          <p:cNvSpPr txBox="1"/>
          <p:nvPr/>
        </p:nvSpPr>
        <p:spPr>
          <a:xfrm>
            <a:off x="6192082" y="1023323"/>
            <a:ext cx="2454989" cy="415498"/>
          </a:xfrm>
          <a:prstGeom prst="rect">
            <a:avLst/>
          </a:prstGeom>
          <a:noFill/>
        </p:spPr>
        <p:txBody>
          <a:bodyPr wrap="square" rtlCol="0">
            <a:spAutoFit/>
          </a:bodyPr>
          <a:lstStyle/>
          <a:p>
            <a:r>
              <a:rPr lang="en-US" sz="1050" b="1" baseline="0" dirty="0"/>
              <a:t>1. User writes &amp; deploys </a:t>
            </a:r>
            <a:r>
              <a:rPr lang="en-US" sz="1050" b="1" baseline="0" dirty="0" err="1"/>
              <a:t>MapleApp</a:t>
            </a:r>
            <a:r>
              <a:rPr lang="en-US" sz="1050" b="1" baseline="0" dirty="0"/>
              <a:t> </a:t>
            </a:r>
            <a:r>
              <a:rPr lang="en-US" sz="1050" b="1" baseline="0" dirty="0" smtClean="0"/>
              <a:t>program </a:t>
            </a:r>
            <a:r>
              <a:rPr lang="en-US" sz="1050" b="1" baseline="0" dirty="0"/>
              <a:t>in Web IDE</a:t>
            </a:r>
            <a:r>
              <a:rPr lang="en-US" sz="1050" baseline="0" dirty="0"/>
              <a:t>. </a:t>
            </a:r>
          </a:p>
        </p:txBody>
      </p:sp>
      <p:sp>
        <p:nvSpPr>
          <p:cNvPr id="58" name="TextBox 57"/>
          <p:cNvSpPr txBox="1"/>
          <p:nvPr/>
        </p:nvSpPr>
        <p:spPr>
          <a:xfrm>
            <a:off x="6245891" y="1439889"/>
            <a:ext cx="2454989" cy="577081"/>
          </a:xfrm>
          <a:prstGeom prst="rect">
            <a:avLst/>
          </a:prstGeom>
          <a:noFill/>
        </p:spPr>
        <p:txBody>
          <a:bodyPr wrap="square" rtlCol="0">
            <a:spAutoFit/>
          </a:bodyPr>
          <a:lstStyle/>
          <a:p>
            <a:pPr marL="0" lvl="1"/>
            <a:r>
              <a:rPr lang="en-US" sz="1050" baseline="0" dirty="0">
                <a:solidFill>
                  <a:schemeClr val="tx2">
                    <a:lumMod val="60000"/>
                    <a:lumOff val="40000"/>
                  </a:schemeClr>
                </a:solidFill>
              </a:rPr>
              <a:t>Bro is a network monitor framework, in which we can get HTTP info for flows.</a:t>
            </a:r>
          </a:p>
        </p:txBody>
      </p:sp>
      <p:sp>
        <p:nvSpPr>
          <p:cNvPr id="59" name="TextBox 58"/>
          <p:cNvSpPr txBox="1"/>
          <p:nvPr/>
        </p:nvSpPr>
        <p:spPr>
          <a:xfrm>
            <a:off x="6187941" y="1890665"/>
            <a:ext cx="2469589" cy="415498"/>
          </a:xfrm>
          <a:prstGeom prst="rect">
            <a:avLst/>
          </a:prstGeom>
          <a:noFill/>
        </p:spPr>
        <p:txBody>
          <a:bodyPr wrap="square" rtlCol="0">
            <a:spAutoFit/>
          </a:bodyPr>
          <a:lstStyle/>
          <a:p>
            <a:r>
              <a:rPr lang="en-US" sz="1050" b="1" baseline="0" dirty="0"/>
              <a:t>2. Client sends a request for </a:t>
            </a:r>
            <a:r>
              <a:rPr lang="en-US" sz="1050" b="1" baseline="0" dirty="0" smtClean="0">
                <a:solidFill>
                  <a:srgbClr val="FF0000"/>
                </a:solidFill>
              </a:rPr>
              <a:t>science </a:t>
            </a:r>
            <a:r>
              <a:rPr lang="en-US" sz="1050" b="1" baseline="0" dirty="0" smtClean="0"/>
              <a:t>data at </a:t>
            </a:r>
            <a:r>
              <a:rPr lang="en-US" sz="1050" b="1" baseline="0" dirty="0"/>
              <a:t>the Server. </a:t>
            </a:r>
          </a:p>
        </p:txBody>
      </p:sp>
      <p:sp>
        <p:nvSpPr>
          <p:cNvPr id="60" name="TextBox 59"/>
          <p:cNvSpPr txBox="1"/>
          <p:nvPr/>
        </p:nvSpPr>
        <p:spPr>
          <a:xfrm>
            <a:off x="6245891" y="2248626"/>
            <a:ext cx="2257890" cy="738664"/>
          </a:xfrm>
          <a:prstGeom prst="rect">
            <a:avLst/>
          </a:prstGeom>
          <a:noFill/>
        </p:spPr>
        <p:txBody>
          <a:bodyPr wrap="square" rtlCol="0">
            <a:spAutoFit/>
          </a:bodyPr>
          <a:lstStyle/>
          <a:p>
            <a:pPr marL="0" lvl="1"/>
            <a:r>
              <a:rPr lang="en-US" sz="1050" baseline="0" dirty="0">
                <a:solidFill>
                  <a:schemeClr val="tx2">
                    <a:lumMod val="60000"/>
                    <a:lumOff val="40000"/>
                  </a:schemeClr>
                </a:solidFill>
              </a:rPr>
              <a:t>System generates a path to forward the traffic to Bro to get HTTP info (also forward the traffic to </a:t>
            </a:r>
            <a:r>
              <a:rPr lang="en-US" sz="1050" baseline="0" dirty="0" err="1">
                <a:solidFill>
                  <a:schemeClr val="tx2">
                    <a:lumMod val="60000"/>
                    <a:lumOff val="40000"/>
                  </a:schemeClr>
                </a:solidFill>
              </a:rPr>
              <a:t>Dst</a:t>
            </a:r>
            <a:r>
              <a:rPr lang="en-US" sz="1050" baseline="0" dirty="0">
                <a:solidFill>
                  <a:schemeClr val="tx2">
                    <a:lumMod val="60000"/>
                    <a:lumOff val="40000"/>
                  </a:schemeClr>
                </a:solidFill>
              </a:rPr>
              <a:t> by a default path).</a:t>
            </a:r>
            <a:endParaRPr lang="en-US" sz="1050" baseline="0" dirty="0"/>
          </a:p>
        </p:txBody>
      </p:sp>
      <p:sp>
        <p:nvSpPr>
          <p:cNvPr id="61" name="TextBox 60"/>
          <p:cNvSpPr txBox="1"/>
          <p:nvPr/>
        </p:nvSpPr>
        <p:spPr>
          <a:xfrm>
            <a:off x="6235675" y="3761810"/>
            <a:ext cx="2250031" cy="415498"/>
          </a:xfrm>
          <a:prstGeom prst="rect">
            <a:avLst/>
          </a:prstGeom>
          <a:noFill/>
        </p:spPr>
        <p:txBody>
          <a:bodyPr wrap="square" rtlCol="0">
            <a:spAutoFit/>
          </a:bodyPr>
          <a:lstStyle/>
          <a:p>
            <a:r>
              <a:rPr lang="en-US" sz="1050" b="1" baseline="0" dirty="0"/>
              <a:t>3. Client sends a request for </a:t>
            </a:r>
            <a:r>
              <a:rPr lang="en-US" sz="1050" b="1" baseline="0" dirty="0" smtClean="0"/>
              <a:t>other type data at </a:t>
            </a:r>
            <a:r>
              <a:rPr lang="en-US" sz="1050" b="1" baseline="0" dirty="0"/>
              <a:t>the Server. </a:t>
            </a:r>
          </a:p>
        </p:txBody>
      </p:sp>
      <p:sp>
        <p:nvSpPr>
          <p:cNvPr id="44" name="Shape 149"/>
          <p:cNvSpPr/>
          <p:nvPr/>
        </p:nvSpPr>
        <p:spPr>
          <a:xfrm>
            <a:off x="2827357" y="1882460"/>
            <a:ext cx="441900" cy="404775"/>
          </a:xfrm>
          <a:prstGeom prst="ellipse">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lIns="68569" tIns="68569" rIns="68569" bIns="68569" anchor="ctr" anchorCtr="0">
            <a:noAutofit/>
          </a:bodyPr>
          <a:lstStyle/>
          <a:p>
            <a:pPr>
              <a:spcBef>
                <a:spcPts val="0"/>
              </a:spcBef>
            </a:pPr>
            <a:r>
              <a:rPr lang="en-US" sz="1350" baseline="0" dirty="0"/>
              <a:t>S2</a:t>
            </a:r>
          </a:p>
        </p:txBody>
      </p:sp>
      <p:cxnSp>
        <p:nvCxnSpPr>
          <p:cNvPr id="48" name="Shape 152"/>
          <p:cNvCxnSpPr>
            <a:stCxn id="44" idx="2"/>
            <a:endCxn id="5" idx="7"/>
          </p:cNvCxnSpPr>
          <p:nvPr/>
        </p:nvCxnSpPr>
        <p:spPr>
          <a:xfrm flipH="1">
            <a:off x="2655435" y="2084848"/>
            <a:ext cx="171923" cy="109073"/>
          </a:xfrm>
          <a:prstGeom prst="straightConnector1">
            <a:avLst/>
          </a:prstGeom>
          <a:noFill/>
          <a:ln w="9525" cap="flat" cmpd="sng">
            <a:solidFill>
              <a:schemeClr val="dk2"/>
            </a:solidFill>
            <a:prstDash val="solid"/>
            <a:round/>
            <a:headEnd type="none" w="lg" len="lg"/>
            <a:tailEnd type="none" w="lg" len="lg"/>
          </a:ln>
        </p:spPr>
      </p:cxnSp>
      <p:cxnSp>
        <p:nvCxnSpPr>
          <p:cNvPr id="70" name="Shape 165"/>
          <p:cNvCxnSpPr>
            <a:stCxn id="16" idx="2"/>
            <a:endCxn id="44" idx="0"/>
          </p:cNvCxnSpPr>
          <p:nvPr/>
        </p:nvCxnSpPr>
        <p:spPr>
          <a:xfrm flipH="1">
            <a:off x="3048308" y="1472613"/>
            <a:ext cx="781426" cy="409847"/>
          </a:xfrm>
          <a:prstGeom prst="straightConnector1">
            <a:avLst/>
          </a:prstGeom>
          <a:noFill/>
          <a:ln w="9525" cap="flat" cmpd="sng">
            <a:solidFill>
              <a:schemeClr val="dk2"/>
            </a:solidFill>
            <a:prstDash val="dash"/>
            <a:round/>
            <a:headEnd type="none" w="lg" len="lg"/>
            <a:tailEnd type="none" w="lg" len="lg"/>
          </a:ln>
        </p:spPr>
      </p:cxnSp>
      <p:sp>
        <p:nvSpPr>
          <p:cNvPr id="99" name="Rectangle 98"/>
          <p:cNvSpPr/>
          <p:nvPr/>
        </p:nvSpPr>
        <p:spPr>
          <a:xfrm>
            <a:off x="1729784" y="3184115"/>
            <a:ext cx="3655103" cy="461665"/>
          </a:xfrm>
          <a:prstGeom prst="rect">
            <a:avLst/>
          </a:prstGeom>
        </p:spPr>
        <p:txBody>
          <a:bodyPr wrap="square">
            <a:spAutoFit/>
          </a:bodyPr>
          <a:lstStyle/>
          <a:p>
            <a:r>
              <a:rPr lang="en-US" sz="1200" baseline="0" dirty="0"/>
              <a:t>Client requests for </a:t>
            </a:r>
            <a:r>
              <a:rPr lang="en-US" sz="1200" baseline="0" dirty="0" smtClean="0"/>
              <a:t>science data </a:t>
            </a:r>
            <a:r>
              <a:rPr lang="en-US" sz="1200" baseline="0" dirty="0"/>
              <a:t>(based on the info by f</a:t>
            </a:r>
            <a:r>
              <a:rPr lang="en-US" sz="1200" baseline="0" dirty="0" smtClean="0"/>
              <a:t>ile name in </a:t>
            </a:r>
            <a:r>
              <a:rPr lang="en-US" sz="1200" baseline="0" dirty="0"/>
              <a:t>HTTP)</a:t>
            </a:r>
          </a:p>
        </p:txBody>
      </p:sp>
      <p:sp>
        <p:nvSpPr>
          <p:cNvPr id="100" name="Frame 99"/>
          <p:cNvSpPr/>
          <p:nvPr/>
        </p:nvSpPr>
        <p:spPr bwMode="auto">
          <a:xfrm>
            <a:off x="1654776" y="3172911"/>
            <a:ext cx="3730111" cy="443834"/>
          </a:xfrm>
          <a:prstGeom prst="frame">
            <a:avLst>
              <a:gd name="adj1" fmla="val 0"/>
            </a:avLst>
          </a:prstGeom>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68580" tIns="34290" rIns="68580" bIns="34290" numCol="1" rtlCol="0" anchor="t" anchorCtr="0" compatLnSpc="1">
            <a:prstTxWarp prst="textNoShape">
              <a:avLst/>
            </a:prstTxWarp>
          </a:bodyPr>
          <a:lstStyle/>
          <a:p>
            <a:pPr defTabSz="685800" eaLnBrk="0" hangingPunct="0"/>
            <a:endParaRPr lang="en-US" sz="1800">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03" name="Rectangle 102"/>
          <p:cNvSpPr/>
          <p:nvPr/>
        </p:nvSpPr>
        <p:spPr>
          <a:xfrm>
            <a:off x="3337179" y="3773311"/>
            <a:ext cx="1687879" cy="276999"/>
          </a:xfrm>
          <a:prstGeom prst="rect">
            <a:avLst/>
          </a:prstGeom>
        </p:spPr>
        <p:txBody>
          <a:bodyPr wrap="square">
            <a:spAutoFit/>
          </a:bodyPr>
          <a:lstStyle/>
          <a:p>
            <a:r>
              <a:rPr lang="en-US" sz="1200" b="1" baseline="0" dirty="0"/>
              <a:t>Path: S1 </a:t>
            </a:r>
            <a:r>
              <a:rPr lang="en-US" sz="1200" b="1" baseline="0" dirty="0">
                <a:sym typeface="Wingdings"/>
              </a:rPr>
              <a:t> S4  S5</a:t>
            </a:r>
            <a:endParaRPr lang="en-US" sz="1200" baseline="0" dirty="0"/>
          </a:p>
        </p:txBody>
      </p:sp>
      <p:sp>
        <p:nvSpPr>
          <p:cNvPr id="104" name="Shape 176"/>
          <p:cNvSpPr/>
          <p:nvPr/>
        </p:nvSpPr>
        <p:spPr>
          <a:xfrm rot="5400000">
            <a:off x="2745203" y="3450051"/>
            <a:ext cx="393302" cy="763240"/>
          </a:xfrm>
          <a:prstGeom prst="bentUpArrow">
            <a:avLst>
              <a:gd name="adj1" fmla="val 16684"/>
              <a:gd name="adj2" fmla="val 33535"/>
              <a:gd name="adj3" fmla="val 30483"/>
            </a:avLst>
          </a:prstGeom>
          <a:gradFill>
            <a:gsLst>
              <a:gs pos="0">
                <a:srgbClr val="0070C0"/>
              </a:gs>
              <a:gs pos="100000">
                <a:schemeClr val="dk1">
                  <a:tint val="50000"/>
                  <a:shade val="100000"/>
                  <a:satMod val="350000"/>
                </a:schemeClr>
              </a:gs>
            </a:gsLst>
          </a:gradFill>
          <a:ln>
            <a:headEnd type="none" w="med" len="med"/>
            <a:tailEnd type="none" w="med" len="med"/>
          </a:ln>
        </p:spPr>
        <p:style>
          <a:lnRef idx="0">
            <a:schemeClr val="dk1"/>
          </a:lnRef>
          <a:fillRef idx="3">
            <a:schemeClr val="dk1"/>
          </a:fillRef>
          <a:effectRef idx="3">
            <a:schemeClr val="dk1"/>
          </a:effectRef>
          <a:fontRef idx="minor">
            <a:schemeClr val="lt1"/>
          </a:fontRef>
        </p:style>
        <p:txBody>
          <a:bodyPr lIns="68569" tIns="68569" rIns="68569" bIns="68569" anchor="ctr" anchorCtr="0">
            <a:noAutofit/>
          </a:bodyPr>
          <a:lstStyle/>
          <a:p>
            <a:pPr>
              <a:spcBef>
                <a:spcPts val="0"/>
              </a:spcBef>
            </a:pPr>
            <a:endParaRPr sz="1350"/>
          </a:p>
        </p:txBody>
      </p:sp>
      <p:sp>
        <p:nvSpPr>
          <p:cNvPr id="105" name="Rectangle 104"/>
          <p:cNvSpPr/>
          <p:nvPr/>
        </p:nvSpPr>
        <p:spPr>
          <a:xfrm>
            <a:off x="3344124" y="4227409"/>
            <a:ext cx="2040763" cy="461665"/>
          </a:xfrm>
          <a:prstGeom prst="rect">
            <a:avLst/>
          </a:prstGeom>
        </p:spPr>
        <p:txBody>
          <a:bodyPr wrap="square">
            <a:spAutoFit/>
          </a:bodyPr>
          <a:lstStyle/>
          <a:p>
            <a:r>
              <a:rPr lang="en-US" sz="1200" b="1" baseline="0" dirty="0"/>
              <a:t>Path: S1 </a:t>
            </a:r>
            <a:r>
              <a:rPr lang="en-US" sz="1200" b="1" baseline="0" dirty="0">
                <a:sym typeface="Wingdings"/>
              </a:rPr>
              <a:t> S2  S3  S5</a:t>
            </a:r>
            <a:endParaRPr lang="en-US" sz="1200" baseline="0" dirty="0"/>
          </a:p>
        </p:txBody>
      </p:sp>
      <p:sp>
        <p:nvSpPr>
          <p:cNvPr id="106" name="Shape 176"/>
          <p:cNvSpPr/>
          <p:nvPr/>
        </p:nvSpPr>
        <p:spPr>
          <a:xfrm rot="5400000">
            <a:off x="2198813" y="3342088"/>
            <a:ext cx="864580" cy="1450445"/>
          </a:xfrm>
          <a:prstGeom prst="bentUpArrow">
            <a:avLst>
              <a:gd name="adj1" fmla="val 8443"/>
              <a:gd name="adj2" fmla="val 17053"/>
              <a:gd name="adj3" fmla="val 17091"/>
            </a:avLst>
          </a:prstGeom>
          <a:gradFill>
            <a:gsLst>
              <a:gs pos="0">
                <a:srgbClr val="0070C0"/>
              </a:gs>
              <a:gs pos="100000">
                <a:schemeClr val="dk1">
                  <a:tint val="50000"/>
                  <a:shade val="100000"/>
                  <a:satMod val="350000"/>
                </a:schemeClr>
              </a:gs>
            </a:gsLst>
          </a:gradFill>
          <a:ln>
            <a:headEnd type="none" w="med" len="med"/>
            <a:tailEnd type="none" w="med" len="med"/>
          </a:ln>
        </p:spPr>
        <p:style>
          <a:lnRef idx="0">
            <a:schemeClr val="dk1"/>
          </a:lnRef>
          <a:fillRef idx="3">
            <a:schemeClr val="dk1"/>
          </a:fillRef>
          <a:effectRef idx="3">
            <a:schemeClr val="dk1"/>
          </a:effectRef>
          <a:fontRef idx="minor">
            <a:schemeClr val="lt1"/>
          </a:fontRef>
        </p:style>
        <p:txBody>
          <a:bodyPr lIns="68569" tIns="68569" rIns="68569" bIns="68569" anchor="ctr" anchorCtr="0">
            <a:noAutofit/>
          </a:bodyPr>
          <a:lstStyle/>
          <a:p>
            <a:pPr>
              <a:spcBef>
                <a:spcPts val="0"/>
              </a:spcBef>
            </a:pPr>
            <a:endParaRPr sz="1350"/>
          </a:p>
        </p:txBody>
      </p:sp>
      <p:sp>
        <p:nvSpPr>
          <p:cNvPr id="107" name="Rectangle 106"/>
          <p:cNvSpPr/>
          <p:nvPr/>
        </p:nvSpPr>
        <p:spPr>
          <a:xfrm>
            <a:off x="2602644" y="3598468"/>
            <a:ext cx="642212" cy="276999"/>
          </a:xfrm>
          <a:prstGeom prst="rect">
            <a:avLst/>
          </a:prstGeom>
        </p:spPr>
        <p:txBody>
          <a:bodyPr wrap="square">
            <a:spAutoFit/>
          </a:bodyPr>
          <a:lstStyle/>
          <a:p>
            <a:r>
              <a:rPr lang="en-US" sz="1200" b="1" baseline="0" dirty="0"/>
              <a:t>TRUE</a:t>
            </a:r>
            <a:endParaRPr lang="en-US" sz="1200" baseline="0" dirty="0"/>
          </a:p>
        </p:txBody>
      </p:sp>
      <p:sp>
        <p:nvSpPr>
          <p:cNvPr id="108" name="Rectangle 107"/>
          <p:cNvSpPr/>
          <p:nvPr/>
        </p:nvSpPr>
        <p:spPr>
          <a:xfrm>
            <a:off x="2543001" y="4053466"/>
            <a:ext cx="773270" cy="276999"/>
          </a:xfrm>
          <a:prstGeom prst="rect">
            <a:avLst/>
          </a:prstGeom>
        </p:spPr>
        <p:txBody>
          <a:bodyPr wrap="square">
            <a:spAutoFit/>
          </a:bodyPr>
          <a:lstStyle/>
          <a:p>
            <a:r>
              <a:rPr lang="en-US" sz="1200" b="1" baseline="0" dirty="0"/>
              <a:t>FALSE</a:t>
            </a:r>
            <a:endParaRPr lang="en-US" sz="1200" baseline="0" dirty="0"/>
          </a:p>
        </p:txBody>
      </p:sp>
      <p:pic>
        <p:nvPicPr>
          <p:cNvPr id="39" name="Shape 182"/>
          <p:cNvPicPr preferRelativeResize="0"/>
          <p:nvPr/>
        </p:nvPicPr>
        <p:blipFill>
          <a:blip r:embed="rId3">
            <a:alphaModFix/>
          </a:blip>
          <a:stretch>
            <a:fillRect/>
          </a:stretch>
        </p:blipFill>
        <p:spPr>
          <a:xfrm>
            <a:off x="1806482" y="2904039"/>
            <a:ext cx="2981354" cy="1744789"/>
          </a:xfrm>
          <a:prstGeom prst="rect">
            <a:avLst/>
          </a:prstGeom>
          <a:noFill/>
          <a:ln>
            <a:noFill/>
          </a:ln>
        </p:spPr>
      </p:pic>
      <p:sp>
        <p:nvSpPr>
          <p:cNvPr id="109" name="TextBox 108"/>
          <p:cNvSpPr txBox="1"/>
          <p:nvPr/>
        </p:nvSpPr>
        <p:spPr>
          <a:xfrm>
            <a:off x="6245890" y="2954376"/>
            <a:ext cx="2123504" cy="415498"/>
          </a:xfrm>
          <a:prstGeom prst="rect">
            <a:avLst/>
          </a:prstGeom>
          <a:noFill/>
        </p:spPr>
        <p:txBody>
          <a:bodyPr wrap="square" rtlCol="0">
            <a:spAutoFit/>
          </a:bodyPr>
          <a:lstStyle/>
          <a:p>
            <a:pPr marL="0" lvl="1"/>
            <a:r>
              <a:rPr lang="en-US" sz="1050" baseline="0" dirty="0">
                <a:solidFill>
                  <a:schemeClr val="tx2">
                    <a:lumMod val="60000"/>
                    <a:lumOff val="40000"/>
                  </a:schemeClr>
                </a:solidFill>
              </a:rPr>
              <a:t>Bro will update the controller with the HTTP info.</a:t>
            </a:r>
            <a:endParaRPr lang="en-US" sz="1050" baseline="0" dirty="0"/>
          </a:p>
        </p:txBody>
      </p:sp>
      <p:cxnSp>
        <p:nvCxnSpPr>
          <p:cNvPr id="117" name="Curved Connector 116"/>
          <p:cNvCxnSpPr>
            <a:endCxn id="15" idx="3"/>
          </p:cNvCxnSpPr>
          <p:nvPr/>
        </p:nvCxnSpPr>
        <p:spPr bwMode="auto">
          <a:xfrm flipV="1">
            <a:off x="2445388" y="1565106"/>
            <a:ext cx="592462" cy="532878"/>
          </a:xfrm>
          <a:prstGeom prst="curvedConnector3">
            <a:avLst>
              <a:gd name="adj1" fmla="val 128939"/>
            </a:avLst>
          </a:prstGeom>
          <a:solidFill>
            <a:schemeClr val="accent1"/>
          </a:solidFill>
          <a:ln w="44450" cap="flat" cmpd="sng" algn="ctr">
            <a:solidFill>
              <a:schemeClr val="bg1">
                <a:lumMod val="50000"/>
              </a:schemeClr>
            </a:solidFill>
            <a:prstDash val="solid"/>
            <a:round/>
            <a:headEnd type="none" w="med" len="med"/>
            <a:tailEnd type="triangle"/>
          </a:ln>
          <a:effectLst/>
        </p:spPr>
      </p:cxnSp>
      <p:cxnSp>
        <p:nvCxnSpPr>
          <p:cNvPr id="125" name="Curved Connector 124"/>
          <p:cNvCxnSpPr/>
          <p:nvPr/>
        </p:nvCxnSpPr>
        <p:spPr bwMode="auto">
          <a:xfrm rot="5400000" flipH="1" flipV="1">
            <a:off x="3410401" y="870703"/>
            <a:ext cx="580649" cy="2627320"/>
          </a:xfrm>
          <a:prstGeom prst="curvedConnector4">
            <a:avLst>
              <a:gd name="adj1" fmla="val -39370"/>
              <a:gd name="adj2" fmla="val 66201"/>
            </a:avLst>
          </a:prstGeom>
          <a:solidFill>
            <a:schemeClr val="accent1"/>
          </a:solidFill>
          <a:ln w="44450" cap="flat" cmpd="sng" algn="ctr">
            <a:solidFill>
              <a:srgbClr val="FF0000"/>
            </a:solidFill>
            <a:prstDash val="solid"/>
            <a:round/>
            <a:headEnd type="none" w="med" len="med"/>
            <a:tailEnd type="triangle"/>
          </a:ln>
          <a:effectLst/>
        </p:spPr>
      </p:cxnSp>
      <p:sp>
        <p:nvSpPr>
          <p:cNvPr id="133" name="TextBox 132"/>
          <p:cNvSpPr txBox="1"/>
          <p:nvPr/>
        </p:nvSpPr>
        <p:spPr>
          <a:xfrm>
            <a:off x="6251209" y="3318334"/>
            <a:ext cx="2123504" cy="415498"/>
          </a:xfrm>
          <a:prstGeom prst="rect">
            <a:avLst/>
          </a:prstGeom>
          <a:noFill/>
        </p:spPr>
        <p:txBody>
          <a:bodyPr wrap="square" rtlCol="0">
            <a:spAutoFit/>
          </a:bodyPr>
          <a:lstStyle/>
          <a:p>
            <a:pPr marL="0" lvl="1"/>
            <a:r>
              <a:rPr lang="en-US" sz="1050" baseline="0" dirty="0">
                <a:solidFill>
                  <a:schemeClr val="tx2">
                    <a:lumMod val="60000"/>
                    <a:lumOff val="40000"/>
                  </a:schemeClr>
                </a:solidFill>
              </a:rPr>
              <a:t>System will compute the correct path based on HTTP info.</a:t>
            </a:r>
            <a:endParaRPr lang="en-US" sz="1050" baseline="0" dirty="0"/>
          </a:p>
        </p:txBody>
      </p:sp>
      <p:cxnSp>
        <p:nvCxnSpPr>
          <p:cNvPr id="134" name="Curved Connector 133"/>
          <p:cNvCxnSpPr/>
          <p:nvPr/>
        </p:nvCxnSpPr>
        <p:spPr bwMode="auto">
          <a:xfrm flipV="1">
            <a:off x="2445388" y="1865036"/>
            <a:ext cx="2168295" cy="417907"/>
          </a:xfrm>
          <a:prstGeom prst="curvedConnector3">
            <a:avLst>
              <a:gd name="adj1" fmla="val 50000"/>
            </a:avLst>
          </a:prstGeom>
          <a:solidFill>
            <a:schemeClr val="accent1"/>
          </a:solidFill>
          <a:ln w="44450" cap="flat" cmpd="sng" algn="ctr">
            <a:solidFill>
              <a:srgbClr val="00B050"/>
            </a:solidFill>
            <a:prstDash val="solid"/>
            <a:round/>
            <a:headEnd type="none" w="med" len="med"/>
            <a:tailEnd type="triangle"/>
          </a:ln>
          <a:effectLst/>
        </p:spPr>
      </p:cxnSp>
      <p:sp>
        <p:nvSpPr>
          <p:cNvPr id="145" name="TextBox 144"/>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42472" y="2914602"/>
            <a:ext cx="1686624" cy="1264968"/>
          </a:xfrm>
          <a:prstGeom prst="rect">
            <a:avLst/>
          </a:prstGeom>
        </p:spPr>
      </p:pic>
      <p:cxnSp>
        <p:nvCxnSpPr>
          <p:cNvPr id="55" name="Curved Connector 116"/>
          <p:cNvCxnSpPr/>
          <p:nvPr/>
        </p:nvCxnSpPr>
        <p:spPr bwMode="auto">
          <a:xfrm flipV="1">
            <a:off x="2553689" y="1834286"/>
            <a:ext cx="1891526" cy="442553"/>
          </a:xfrm>
          <a:prstGeom prst="curvedConnector3">
            <a:avLst>
              <a:gd name="adj1" fmla="val 50000"/>
            </a:avLst>
          </a:prstGeom>
          <a:solidFill>
            <a:schemeClr val="accent1"/>
          </a:solidFill>
          <a:ln w="44450" cap="flat" cmpd="sng" algn="ctr">
            <a:solidFill>
              <a:schemeClr val="bg1">
                <a:lumMod val="50000"/>
              </a:schemeClr>
            </a:solidFill>
            <a:prstDash val="solid"/>
            <a:round/>
            <a:headEnd type="none" w="med" len="med"/>
            <a:tailEnd type="triangle"/>
          </a:ln>
          <a:effectLst/>
        </p:spPr>
      </p:cxnSp>
    </p:spTree>
    <p:extLst>
      <p:ext uri="{BB962C8B-B14F-4D97-AF65-F5344CB8AC3E}">
        <p14:creationId xmlns:p14="http://schemas.microsoft.com/office/powerpoint/2010/main" val="3047116447"/>
      </p:ext>
    </p:extLst>
  </p:cSld>
  <p:clrMapOvr>
    <a:masterClrMapping/>
  </p:clrMapOvr>
  <mc:AlternateContent xmlns:mc="http://schemas.openxmlformats.org/markup-compatibility/2006" xmlns:p14="http://schemas.microsoft.com/office/powerpoint/2010/main">
    <mc:Choice Requires="p14">
      <p:transition spd="slow" p14:dur="2000" advTm="60000"/>
    </mc:Choice>
    <mc:Fallback xmlns="">
      <p:transition spd="slow" advTm="6000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par>
                                <p:cTn id="19" presetID="1" presetClass="exit" presetSubtype="0" fill="hold" nodeType="withEffect">
                                  <p:stCondLst>
                                    <p:cond delay="0"/>
                                  </p:stCondLst>
                                  <p:childTnLst>
                                    <p:set>
                                      <p:cBhvr>
                                        <p:cTn id="20" dur="1" fill="hold">
                                          <p:stCondLst>
                                            <p:cond delay="0"/>
                                          </p:stCondLst>
                                        </p:cTn>
                                        <p:tgtEl>
                                          <p:spTgt spid="39"/>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0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25"/>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55"/>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117"/>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61"/>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7" grpId="0" animBg="1"/>
      <p:bldP spid="57" grpId="0"/>
      <p:bldP spid="58" grpId="0"/>
      <p:bldP spid="59" grpId="0"/>
      <p:bldP spid="60" grpId="0"/>
      <p:bldP spid="61" grpId="0"/>
      <p:bldP spid="109" grpId="0"/>
      <p:bldP spid="13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p:txBody>
          <a:bodyPr/>
          <a:lstStyle/>
          <a:p>
            <a:pPr>
              <a:defRPr/>
            </a:pPr>
            <a:r>
              <a:rPr lang="en-US" altLang="zh-CN" dirty="0" smtClean="0">
                <a:latin typeface="Georgia" charset="0"/>
                <a:ea typeface="ＭＳ Ｐゴシック" charset="0"/>
                <a:cs typeface="ＭＳ Ｐゴシック" charset="0"/>
              </a:rPr>
              <a:t>Thank You</a:t>
            </a:r>
            <a:endParaRPr lang="en-US" dirty="0">
              <a:latin typeface="Georgia" charset="0"/>
              <a:ea typeface="ＭＳ Ｐゴシック" charset="0"/>
              <a:cs typeface="ＭＳ Ｐゴシック" charset="0"/>
            </a:endParaRPr>
          </a:p>
        </p:txBody>
      </p:sp>
      <p:sp>
        <p:nvSpPr>
          <p:cNvPr id="2" name="Slide Number Placeholder 1"/>
          <p:cNvSpPr>
            <a:spLocks noGrp="1"/>
          </p:cNvSpPr>
          <p:nvPr>
            <p:ph type="sldNum" sz="quarter" idx="10"/>
          </p:nvPr>
        </p:nvSpPr>
        <p:spPr/>
        <p:txBody>
          <a:bodyPr/>
          <a:lstStyle/>
          <a:p>
            <a:pPr>
              <a:defRPr/>
            </a:pPr>
            <a:fld id="{09F64BDA-7C03-0348-A74F-EE75429B1384}" type="slidenum">
              <a:rPr lang="en-US" smtClean="0"/>
              <a:pPr>
                <a:defRPr/>
              </a:pPr>
              <a:t>14</a:t>
            </a:fld>
            <a:endParaRPr lang="en-US">
              <a:solidFill>
                <a:schemeClr val="bg2"/>
              </a:solidFill>
            </a:endParaRPr>
          </a:p>
        </p:txBody>
      </p:sp>
      <p:pic>
        <p:nvPicPr>
          <p:cNvPr id="3" name="Picture 2"/>
          <p:cNvPicPr>
            <a:picLocks noChangeAspect="1"/>
          </p:cNvPicPr>
          <p:nvPr/>
        </p:nvPicPr>
        <p:blipFill>
          <a:blip r:embed="rId2"/>
          <a:stretch>
            <a:fillRect/>
          </a:stretch>
        </p:blipFill>
        <p:spPr>
          <a:xfrm>
            <a:off x="0" y="578560"/>
            <a:ext cx="9144000" cy="4564940"/>
          </a:xfrm>
          <a:prstGeom prst="rect">
            <a:avLst/>
          </a:prstGeom>
        </p:spPr>
      </p:pic>
    </p:spTree>
    <p:extLst>
      <p:ext uri="{BB962C8B-B14F-4D97-AF65-F5344CB8AC3E}">
        <p14:creationId xmlns:p14="http://schemas.microsoft.com/office/powerpoint/2010/main" val="344862600"/>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p:cNvPicPr>
            <a:picLocks noGrp="1" noChangeAspect="1"/>
          </p:cNvPicPr>
          <p:nvPr>
            <p:ph idx="1"/>
          </p:nvPr>
        </p:nvPicPr>
        <p:blipFill>
          <a:blip r:embed="rId3"/>
          <a:srcRect t="33061" b="33061"/>
          <a:stretch>
            <a:fillRect/>
          </a:stretch>
        </p:blipFill>
        <p:spPr>
          <a:xfrm>
            <a:off x="165728" y="742950"/>
            <a:ext cx="8856662" cy="4000500"/>
          </a:xfrm>
        </p:spPr>
      </p:pic>
    </p:spTree>
    <p:extLst>
      <p:ext uri="{BB962C8B-B14F-4D97-AF65-F5344CB8AC3E}">
        <p14:creationId xmlns:p14="http://schemas.microsoft.com/office/powerpoint/2010/main" val="416531562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Issues in Current SDN Programming</a:t>
            </a:r>
            <a:endParaRPr lang="en-US" dirty="0"/>
          </a:p>
        </p:txBody>
      </p:sp>
      <p:sp>
        <p:nvSpPr>
          <p:cNvPr id="20" name="TextBox 19"/>
          <p:cNvSpPr txBox="1"/>
          <p:nvPr/>
        </p:nvSpPr>
        <p:spPr>
          <a:xfrm>
            <a:off x="1335655" y="1188736"/>
            <a:ext cx="6421850" cy="646331"/>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lvl="0" eaLnBrk="0" hangingPunct="0">
              <a:spcBef>
                <a:spcPct val="30000"/>
              </a:spcBef>
              <a:defRPr/>
            </a:pPr>
            <a:r>
              <a:rPr lang="en-US" sz="1800" baseline="0" dirty="0"/>
              <a:t>Issue </a:t>
            </a:r>
            <a:r>
              <a:rPr lang="en-US" altLang="zh-CN" sz="1800" baseline="0" dirty="0" smtClean="0"/>
              <a:t>1</a:t>
            </a:r>
            <a:r>
              <a:rPr lang="en-US" sz="1800" baseline="0" dirty="0" smtClean="0"/>
              <a:t>: </a:t>
            </a:r>
            <a:r>
              <a:rPr lang="en-US" sz="1800" baseline="0" dirty="0"/>
              <a:t>SDN programmers manually write </a:t>
            </a:r>
            <a:r>
              <a:rPr lang="en-US" sz="1800" baseline="0" dirty="0" err="1"/>
              <a:t>O</a:t>
            </a:r>
            <a:r>
              <a:rPr lang="en-US" sz="1800" baseline="0" dirty="0" err="1" smtClean="0"/>
              <a:t>penflow</a:t>
            </a:r>
            <a:r>
              <a:rPr lang="en-US" sz="1800" baseline="0" dirty="0" smtClean="0"/>
              <a:t> </a:t>
            </a:r>
            <a:r>
              <a:rPr lang="en-US" sz="1800" baseline="0" dirty="0"/>
              <a:t>rules; </a:t>
            </a:r>
            <a:r>
              <a:rPr lang="en-US" sz="1800" baseline="0" dirty="0" err="1"/>
              <a:t>O</a:t>
            </a:r>
            <a:r>
              <a:rPr lang="en-US" sz="1800" baseline="0" dirty="0" err="1" smtClean="0"/>
              <a:t>penflow</a:t>
            </a:r>
            <a:r>
              <a:rPr lang="en-US" sz="1800" baseline="0" dirty="0" smtClean="0"/>
              <a:t> </a:t>
            </a:r>
            <a:r>
              <a:rPr lang="en-US" sz="1800" baseline="0" dirty="0"/>
              <a:t>is a </a:t>
            </a:r>
            <a:r>
              <a:rPr lang="en-US" sz="1800" baseline="0" dirty="0">
                <a:solidFill>
                  <a:srgbClr val="FF0000"/>
                </a:solidFill>
              </a:rPr>
              <a:t>low level </a:t>
            </a:r>
            <a:r>
              <a:rPr lang="en-US" sz="1800" baseline="0" dirty="0"/>
              <a:t>and </a:t>
            </a:r>
            <a:r>
              <a:rPr lang="en-US" sz="1800" baseline="0" dirty="0">
                <a:solidFill>
                  <a:srgbClr val="FF0000"/>
                </a:solidFill>
              </a:rPr>
              <a:t>limited computation </a:t>
            </a:r>
            <a:r>
              <a:rPr lang="en-US" sz="1800" baseline="0" dirty="0">
                <a:solidFill>
                  <a:schemeClr val="tx1"/>
                </a:solidFill>
              </a:rPr>
              <a:t>model</a:t>
            </a:r>
          </a:p>
        </p:txBody>
      </p:sp>
      <p:grpSp>
        <p:nvGrpSpPr>
          <p:cNvPr id="5" name="组合 4"/>
          <p:cNvGrpSpPr/>
          <p:nvPr/>
        </p:nvGrpSpPr>
        <p:grpSpPr>
          <a:xfrm>
            <a:off x="1667271" y="2422157"/>
            <a:ext cx="5372860" cy="1092667"/>
            <a:chOff x="389726" y="2665767"/>
            <a:chExt cx="2717974" cy="1107128"/>
          </a:xfrm>
        </p:grpSpPr>
        <p:sp>
          <p:nvSpPr>
            <p:cNvPr id="3" name="对角圆角矩形 2"/>
            <p:cNvSpPr/>
            <p:nvPr/>
          </p:nvSpPr>
          <p:spPr bwMode="auto">
            <a:xfrm>
              <a:off x="403178" y="2665767"/>
              <a:ext cx="2704522" cy="1091599"/>
            </a:xfrm>
            <a:prstGeom prst="round2Diag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68580" tIns="34290" rIns="68580" bIns="34290" numCol="1" rtlCol="0" anchor="t" anchorCtr="0" compatLnSpc="1">
              <a:prstTxWarp prst="textNoShape">
                <a:avLst/>
              </a:prstTxWarp>
            </a:bodyPr>
            <a:lstStyle/>
            <a:p>
              <a:pPr defTabSz="685800" eaLnBrk="0" hangingPunct="0"/>
              <a:endParaRPr lang="zh-CN" altLang="en-US" sz="1800">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1" name="TextBox 20"/>
            <p:cNvSpPr txBox="1"/>
            <p:nvPr/>
          </p:nvSpPr>
          <p:spPr>
            <a:xfrm>
              <a:off x="389726" y="2673625"/>
              <a:ext cx="2717974" cy="1099270"/>
            </a:xfrm>
            <a:prstGeom prst="rect">
              <a:avLst/>
            </a:prstGeom>
            <a:noFill/>
          </p:spPr>
          <p:txBody>
            <a:bodyPr wrap="square" rtlCol="0">
              <a:spAutoFit/>
            </a:bodyPr>
            <a:lstStyle/>
            <a:p>
              <a:pPr marL="342900" indent="-342900" eaLnBrk="0" hangingPunct="0">
                <a:spcBef>
                  <a:spcPct val="30000"/>
                </a:spcBef>
                <a:buAutoNum type="arabicPeriod"/>
                <a:defRPr/>
              </a:pPr>
              <a:r>
                <a:rPr lang="en-US" sz="1500" baseline="0" dirty="0" err="1"/>
                <a:t>Openflow</a:t>
              </a:r>
              <a:r>
                <a:rPr lang="en-US" sz="1500" baseline="0" dirty="0"/>
                <a:t> does not support logic negation, and hence needs priority to simulate logic negation;</a:t>
              </a:r>
            </a:p>
            <a:p>
              <a:pPr marL="342900" indent="-342900" eaLnBrk="0" hangingPunct="0">
                <a:spcBef>
                  <a:spcPct val="30000"/>
                </a:spcBef>
                <a:buAutoNum type="arabicPeriod"/>
                <a:defRPr/>
              </a:pPr>
              <a:r>
                <a:rPr lang="en-US" sz="1500" baseline="0" dirty="0" err="1"/>
                <a:t>Openflow</a:t>
              </a:r>
              <a:r>
                <a:rPr lang="en-US" sz="1500" baseline="0" dirty="0"/>
                <a:t> supports only layer 2 to layer 4, but many decisions depend on higher layers</a:t>
              </a:r>
            </a:p>
          </p:txBody>
        </p:sp>
      </p:grpSp>
      <p:sp>
        <p:nvSpPr>
          <p:cNvPr id="10" name="TextBox 9"/>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sp>
        <p:nvSpPr>
          <p:cNvPr id="11" name="Slide Number Placeholder 6"/>
          <p:cNvSpPr txBox="1">
            <a:spLocks/>
          </p:cNvSpPr>
          <p:nvPr/>
        </p:nvSpPr>
        <p:spPr>
          <a:xfrm>
            <a:off x="6572250" y="4914900"/>
            <a:ext cx="1428750" cy="228600"/>
          </a:xfrm>
          <a:prstGeom prst="rect">
            <a:avLst/>
          </a:prstGeom>
        </p:spPr>
        <p:txBody>
          <a:bodyPr/>
          <a:lstStyle>
            <a:defPPr>
              <a:defRPr lang="en-US"/>
            </a:defPPr>
            <a:lvl1pPr algn="r" rtl="0" eaLnBrk="0" fontAlgn="base" hangingPunct="0">
              <a:spcBef>
                <a:spcPct val="0"/>
              </a:spcBef>
              <a:spcAft>
                <a:spcPct val="0"/>
              </a:spcAft>
              <a:defRPr sz="1600" kern="1200" baseline="-25000">
                <a:solidFill>
                  <a:schemeClr val="tx1"/>
                </a:solidFill>
                <a:effectLst>
                  <a:outerShdw blurRad="38100" dist="38100" dir="2700000" algn="tl">
                    <a:srgbClr val="000000">
                      <a:alpha val="43137"/>
                    </a:srgbClr>
                  </a:outerShdw>
                </a:effectLst>
                <a:latin typeface="Arial" charset="0"/>
                <a:ea typeface="ＭＳ Ｐゴシック" charset="0"/>
                <a:cs typeface="ＭＳ Ｐゴシック" charset="0"/>
              </a:defRPr>
            </a:lvl1pPr>
            <a:lvl2pPr marL="4572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baseline="-250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baseline="-250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baseline="-250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baseline="-25000">
                <a:solidFill>
                  <a:schemeClr val="tx1"/>
                </a:solidFill>
                <a:latin typeface="Arial" charset="0"/>
                <a:ea typeface="ＭＳ Ｐゴシック" charset="0"/>
                <a:cs typeface="ＭＳ Ｐゴシック" charset="0"/>
              </a:defRPr>
            </a:lvl9pPr>
          </a:lstStyle>
          <a:p>
            <a:pPr>
              <a:defRPr/>
            </a:pPr>
            <a:endParaRPr lang="en-US" sz="1200" dirty="0">
              <a:solidFill>
                <a:schemeClr val="bg2"/>
              </a:solidFill>
            </a:endParaRPr>
          </a:p>
        </p:txBody>
      </p:sp>
    </p:spTree>
    <p:extLst>
      <p:ext uri="{BB962C8B-B14F-4D97-AF65-F5344CB8AC3E}">
        <p14:creationId xmlns:p14="http://schemas.microsoft.com/office/powerpoint/2010/main" val="810910967"/>
      </p:ext>
    </p:extLst>
  </p:cSld>
  <p:clrMapOvr>
    <a:masterClrMapping/>
  </p:clrMapOvr>
  <mc:AlternateContent xmlns:mc="http://schemas.openxmlformats.org/markup-compatibility/2006" xmlns:p14="http://schemas.microsoft.com/office/powerpoint/2010/main">
    <mc:Choice Requires="p14">
      <p:transition spd="slow" p14:dur="1500" advTm="10000">
        <p:split orient="vert"/>
      </p:transition>
    </mc:Choice>
    <mc:Fallback xmlns="">
      <p:transition spd="slow" advTm="10000">
        <p:split orient="vert"/>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8771" y="2712596"/>
            <a:ext cx="4022202" cy="1873535"/>
          </a:xfrm>
          <a:prstGeom prst="rect">
            <a:avLst/>
          </a:prstGeom>
        </p:spPr>
      </p:pic>
      <p:sp>
        <p:nvSpPr>
          <p:cNvPr id="2" name="Title 1"/>
          <p:cNvSpPr>
            <a:spLocks noGrp="1"/>
          </p:cNvSpPr>
          <p:nvPr>
            <p:ph type="title"/>
          </p:nvPr>
        </p:nvSpPr>
        <p:spPr/>
        <p:txBody>
          <a:bodyPr/>
          <a:lstStyle/>
          <a:p>
            <a:r>
              <a:rPr lang="en-US" altLang="zh-CN" dirty="0"/>
              <a:t>Issues in Current SDN Programming</a:t>
            </a:r>
            <a:endParaRPr lang="en-US"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5656" y="1617329"/>
            <a:ext cx="5920531" cy="718677"/>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9028" y="2336007"/>
            <a:ext cx="5389480" cy="419182"/>
          </a:xfrm>
          <a:prstGeom prst="rect">
            <a:avLst/>
          </a:prstGeom>
        </p:spPr>
      </p:pic>
      <p:sp>
        <p:nvSpPr>
          <p:cNvPr id="31" name="TextBox 30"/>
          <p:cNvSpPr txBox="1"/>
          <p:nvPr/>
        </p:nvSpPr>
        <p:spPr>
          <a:xfrm>
            <a:off x="6134315" y="2894323"/>
            <a:ext cx="2775353" cy="507831"/>
          </a:xfrm>
          <a:prstGeom prst="rect">
            <a:avLst/>
          </a:prstGeom>
          <a:noFill/>
        </p:spPr>
        <p:txBody>
          <a:bodyPr wrap="square" rtlCol="0">
            <a:spAutoFit/>
          </a:bodyPr>
          <a:lstStyle/>
          <a:p>
            <a:pPr lvl="0" eaLnBrk="0" hangingPunct="0">
              <a:spcBef>
                <a:spcPct val="30000"/>
              </a:spcBef>
              <a:defRPr/>
            </a:pPr>
            <a:r>
              <a:rPr lang="en-US" sz="1350" baseline="0" dirty="0" smtClean="0"/>
              <a:t>Manual data tracking </a:t>
            </a:r>
            <a:r>
              <a:rPr lang="en-US" sz="1350" baseline="0" dirty="0" smtClean="0"/>
              <a:t>leads to a bug in basic system service.</a:t>
            </a:r>
            <a:endParaRPr lang="en-US" sz="1350" i="1" baseline="0" dirty="0"/>
          </a:p>
        </p:txBody>
      </p:sp>
      <p:cxnSp>
        <p:nvCxnSpPr>
          <p:cNvPr id="11" name="Straight Arrow Connector 10"/>
          <p:cNvCxnSpPr/>
          <p:nvPr/>
        </p:nvCxnSpPr>
        <p:spPr bwMode="auto">
          <a:xfrm flipH="1" flipV="1">
            <a:off x="2921794" y="2188157"/>
            <a:ext cx="3086723" cy="76808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32" name="Straight Arrow Connector 31"/>
          <p:cNvCxnSpPr/>
          <p:nvPr/>
        </p:nvCxnSpPr>
        <p:spPr bwMode="auto">
          <a:xfrm flipH="1" flipV="1">
            <a:off x="3952568" y="2933028"/>
            <a:ext cx="1980318" cy="12165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34" name="TextBox 33"/>
          <p:cNvSpPr txBox="1"/>
          <p:nvPr/>
        </p:nvSpPr>
        <p:spPr>
          <a:xfrm>
            <a:off x="5161359" y="4265663"/>
            <a:ext cx="2839642" cy="253916"/>
          </a:xfrm>
          <a:prstGeom prst="rect">
            <a:avLst/>
          </a:prstGeom>
          <a:noFill/>
        </p:spPr>
        <p:txBody>
          <a:bodyPr wrap="square" rtlCol="0">
            <a:spAutoFit/>
          </a:bodyPr>
          <a:lstStyle/>
          <a:p>
            <a:pPr lvl="0" eaLnBrk="0" hangingPunct="0">
              <a:spcBef>
                <a:spcPct val="30000"/>
              </a:spcBef>
              <a:defRPr/>
            </a:pPr>
            <a:r>
              <a:rPr lang="en-US" sz="1050" baseline="0" dirty="0"/>
              <a:t>This code is </a:t>
            </a:r>
            <a:r>
              <a:rPr lang="en-US" sz="1050" baseline="0"/>
              <a:t>from the l2switch </a:t>
            </a:r>
            <a:r>
              <a:rPr lang="en-US" sz="1050" baseline="0" dirty="0"/>
              <a:t>project in ODL</a:t>
            </a:r>
            <a:endParaRPr lang="en-US" sz="1050" i="1" baseline="0" dirty="0"/>
          </a:p>
        </p:txBody>
      </p:sp>
      <p:sp>
        <p:nvSpPr>
          <p:cNvPr id="12" name="TextBox 11"/>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sp>
        <p:nvSpPr>
          <p:cNvPr id="14" name="TextBox 19"/>
          <p:cNvSpPr txBox="1"/>
          <p:nvPr/>
        </p:nvSpPr>
        <p:spPr>
          <a:xfrm>
            <a:off x="1365891" y="825843"/>
            <a:ext cx="6421850" cy="646331"/>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lvl="0" eaLnBrk="0" hangingPunct="0">
              <a:spcBef>
                <a:spcPct val="30000"/>
              </a:spcBef>
              <a:defRPr/>
            </a:pPr>
            <a:r>
              <a:rPr lang="en-US" sz="1800" baseline="0" dirty="0"/>
              <a:t>Issue </a:t>
            </a:r>
            <a:r>
              <a:rPr lang="en-US" altLang="zh-CN" sz="1800" baseline="0" dirty="0" smtClean="0"/>
              <a:t>2</a:t>
            </a:r>
            <a:r>
              <a:rPr lang="en-US" sz="1800" baseline="0" dirty="0" smtClean="0"/>
              <a:t>: </a:t>
            </a:r>
            <a:r>
              <a:rPr lang="en-US" sz="1800" baseline="0" dirty="0"/>
              <a:t>SDN programmers </a:t>
            </a:r>
            <a:r>
              <a:rPr lang="en-US" altLang="zh-CN" sz="1800" baseline="0" dirty="0"/>
              <a:t>manually setup listeners for data changes and handle data change events</a:t>
            </a:r>
            <a:endParaRPr lang="en-US" altLang="zh-CN" sz="1800" i="1" baseline="0" dirty="0"/>
          </a:p>
        </p:txBody>
      </p:sp>
    </p:spTree>
    <p:extLst>
      <p:ext uri="{BB962C8B-B14F-4D97-AF65-F5344CB8AC3E}">
        <p14:creationId xmlns:p14="http://schemas.microsoft.com/office/powerpoint/2010/main" val="26757903"/>
      </p:ext>
    </p:extLst>
  </p:cSld>
  <p:clrMapOvr>
    <a:masterClrMapping/>
  </p:clrMapOvr>
  <mc:AlternateContent xmlns:mc="http://schemas.openxmlformats.org/markup-compatibility/2006" xmlns:p14="http://schemas.microsoft.com/office/powerpoint/2010/main">
    <mc:Choice Requires="p14">
      <p:transition spd="slow" p14:dur="1500" advTm="5000">
        <p:split orient="vert"/>
      </p:transition>
    </mc:Choice>
    <mc:Fallback xmlns="">
      <p:transition spd="slow" advTm="5000">
        <p:split orient="vert"/>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Issues in Current SDN Programming</a:t>
            </a:r>
            <a:endParaRPr lang="en-US" dirty="0"/>
          </a:p>
        </p:txBody>
      </p:sp>
      <p:sp>
        <p:nvSpPr>
          <p:cNvPr id="10" name="TextBox 9"/>
          <p:cNvSpPr txBox="1"/>
          <p:nvPr/>
        </p:nvSpPr>
        <p:spPr>
          <a:xfrm>
            <a:off x="1383208" y="1004271"/>
            <a:ext cx="6421850" cy="369332"/>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lvl="0" algn="ctr" eaLnBrk="0" hangingPunct="0">
              <a:spcBef>
                <a:spcPct val="30000"/>
              </a:spcBef>
              <a:defRPr/>
            </a:pPr>
            <a:r>
              <a:rPr lang="en-US" sz="1800" baseline="0" dirty="0"/>
              <a:t>Issue </a:t>
            </a:r>
            <a:r>
              <a:rPr lang="en-US" sz="1800" baseline="0" dirty="0" smtClean="0"/>
              <a:t>3: </a:t>
            </a:r>
            <a:r>
              <a:rPr lang="en-US" altLang="en-US" sz="1800" baseline="0" dirty="0"/>
              <a:t>Complex, manual project </a:t>
            </a:r>
            <a:r>
              <a:rPr lang="en-US" altLang="en-US" sz="1800" baseline="0" dirty="0" smtClean="0"/>
              <a:t>lifecycle management.</a:t>
            </a:r>
            <a:endParaRPr lang="en-US" sz="1800" baseline="0" dirty="0"/>
          </a:p>
        </p:txBody>
      </p:sp>
      <p:grpSp>
        <p:nvGrpSpPr>
          <p:cNvPr id="8" name="组合 7"/>
          <p:cNvGrpSpPr/>
          <p:nvPr/>
        </p:nvGrpSpPr>
        <p:grpSpPr>
          <a:xfrm>
            <a:off x="1780692" y="1702522"/>
            <a:ext cx="5404183" cy="2513282"/>
            <a:chOff x="1335314" y="2307770"/>
            <a:chExt cx="6098976" cy="3351043"/>
          </a:xfrm>
        </p:grpSpPr>
        <p:sp>
          <p:nvSpPr>
            <p:cNvPr id="9" name="任意多边形 8"/>
            <p:cNvSpPr/>
            <p:nvPr/>
          </p:nvSpPr>
          <p:spPr>
            <a:xfrm>
              <a:off x="1335314" y="2307770"/>
              <a:ext cx="6096000" cy="926583"/>
            </a:xfrm>
            <a:custGeom>
              <a:avLst/>
              <a:gdLst>
                <a:gd name="connsiteX0" fmla="*/ 0 w 6096000"/>
                <a:gd name="connsiteY0" fmla="*/ 0 h 1219200"/>
                <a:gd name="connsiteX1" fmla="*/ 6096000 w 6096000"/>
                <a:gd name="connsiteY1" fmla="*/ 0 h 1219200"/>
                <a:gd name="connsiteX2" fmla="*/ 6096000 w 6096000"/>
                <a:gd name="connsiteY2" fmla="*/ 1219200 h 1219200"/>
                <a:gd name="connsiteX3" fmla="*/ 0 w 6096000"/>
                <a:gd name="connsiteY3" fmla="*/ 1219200 h 1219200"/>
                <a:gd name="connsiteX4" fmla="*/ 0 w 6096000"/>
                <a:gd name="connsiteY4" fmla="*/ 0 h 1219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1219200">
                  <a:moveTo>
                    <a:pt x="0" y="0"/>
                  </a:moveTo>
                  <a:lnTo>
                    <a:pt x="6096000" y="0"/>
                  </a:lnTo>
                  <a:lnTo>
                    <a:pt x="6096000" y="1219200"/>
                  </a:lnTo>
                  <a:lnTo>
                    <a:pt x="0" y="1219200"/>
                  </a:lnTo>
                  <a:lnTo>
                    <a:pt x="0" y="0"/>
                  </a:lnTo>
                  <a:close/>
                </a:path>
              </a:pathLst>
            </a:custGeom>
          </p:spPr>
          <p:style>
            <a:lnRef idx="0">
              <a:schemeClr val="dk1">
                <a:hueOff val="0"/>
                <a:satOff val="0"/>
                <a:lumOff val="0"/>
                <a:alphaOff val="0"/>
              </a:schemeClr>
            </a:lnRef>
            <a:fillRef idx="1">
              <a:schemeClr val="accent5">
                <a:shade val="90000"/>
                <a:hueOff val="0"/>
                <a:satOff val="0"/>
                <a:lumOff val="0"/>
                <a:alphaOff val="0"/>
              </a:schemeClr>
            </a:fillRef>
            <a:effectRef idx="1">
              <a:schemeClr val="accent5">
                <a:shade val="90000"/>
                <a:hueOff val="0"/>
                <a:satOff val="0"/>
                <a:lumOff val="0"/>
                <a:alphaOff val="0"/>
              </a:schemeClr>
            </a:effectRef>
            <a:fontRef idx="minor">
              <a:schemeClr val="lt1">
                <a:hueOff val="0"/>
                <a:satOff val="0"/>
                <a:lumOff val="0"/>
                <a:alphaOff val="0"/>
              </a:schemeClr>
            </a:fontRef>
          </p:style>
          <p:txBody>
            <a:bodyPr spcFirstLastPara="0" vert="horz" wrap="square" lIns="154305" tIns="154305" rIns="154305" bIns="154305" numCol="1" spcCol="1270" anchor="ctr" anchorCtr="0">
              <a:noAutofit/>
            </a:bodyPr>
            <a:lstStyle/>
            <a:p>
              <a:pPr algn="ctr" defTabSz="1800225">
                <a:lnSpc>
                  <a:spcPct val="90000"/>
                </a:lnSpc>
                <a:spcAft>
                  <a:spcPct val="35000"/>
                </a:spcAft>
              </a:pPr>
              <a:endParaRPr lang="zh-CN" altLang="en-US" sz="4050"/>
            </a:p>
          </p:txBody>
        </p:sp>
        <p:sp>
          <p:nvSpPr>
            <p:cNvPr id="13" name="任意多边形 12"/>
            <p:cNvSpPr/>
            <p:nvPr/>
          </p:nvSpPr>
          <p:spPr>
            <a:xfrm>
              <a:off x="1338290" y="3234354"/>
              <a:ext cx="2030015" cy="2101097"/>
            </a:xfrm>
            <a:custGeom>
              <a:avLst/>
              <a:gdLst>
                <a:gd name="connsiteX0" fmla="*/ 0 w 2030015"/>
                <a:gd name="connsiteY0" fmla="*/ 0 h 2560320"/>
                <a:gd name="connsiteX1" fmla="*/ 2030015 w 2030015"/>
                <a:gd name="connsiteY1" fmla="*/ 0 h 2560320"/>
                <a:gd name="connsiteX2" fmla="*/ 2030015 w 2030015"/>
                <a:gd name="connsiteY2" fmla="*/ 2560320 h 2560320"/>
                <a:gd name="connsiteX3" fmla="*/ 0 w 2030015"/>
                <a:gd name="connsiteY3" fmla="*/ 2560320 h 2560320"/>
                <a:gd name="connsiteX4" fmla="*/ 0 w 2030015"/>
                <a:gd name="connsiteY4" fmla="*/ 0 h 2560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015" h="2560320">
                  <a:moveTo>
                    <a:pt x="0" y="0"/>
                  </a:moveTo>
                  <a:lnTo>
                    <a:pt x="2030015" y="0"/>
                  </a:lnTo>
                  <a:lnTo>
                    <a:pt x="2030015" y="2560320"/>
                  </a:lnTo>
                  <a:lnTo>
                    <a:pt x="0" y="2560320"/>
                  </a:lnTo>
                  <a:lnTo>
                    <a:pt x="0" y="0"/>
                  </a:lnTo>
                  <a:close/>
                </a:path>
              </a:pathLst>
            </a:custGeom>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0"/>
                <a:satOff val="0"/>
                <a:lumOff val="0"/>
                <a:alphaOff val="0"/>
              </a:schemeClr>
            </a:fillRef>
            <a:effectRef idx="1">
              <a:schemeClr val="accent5">
                <a:hueOff val="0"/>
                <a:satOff val="0"/>
                <a:lumOff val="0"/>
                <a:alphaOff val="0"/>
              </a:schemeClr>
            </a:effectRef>
            <a:fontRef idx="minor">
              <a:schemeClr val="dk1"/>
            </a:fontRef>
          </p:style>
          <p:txBody>
            <a:bodyPr spcFirstLastPara="0" vert="horz" wrap="square" lIns="154305" tIns="154305" rIns="154305" bIns="154305" numCol="1" spcCol="1270" anchor="ctr" anchorCtr="0">
              <a:noAutofit/>
            </a:bodyPr>
            <a:lstStyle/>
            <a:p>
              <a:pPr algn="ctr" defTabSz="1800225">
                <a:lnSpc>
                  <a:spcPct val="90000"/>
                </a:lnSpc>
                <a:spcAft>
                  <a:spcPct val="35000"/>
                </a:spcAft>
              </a:pPr>
              <a:endParaRPr lang="zh-CN" altLang="en-US" sz="4050"/>
            </a:p>
          </p:txBody>
        </p:sp>
        <p:sp>
          <p:nvSpPr>
            <p:cNvPr id="14" name="任意多边形 13"/>
            <p:cNvSpPr/>
            <p:nvPr/>
          </p:nvSpPr>
          <p:spPr>
            <a:xfrm>
              <a:off x="3368306" y="3234354"/>
              <a:ext cx="2030015" cy="2101097"/>
            </a:xfrm>
            <a:custGeom>
              <a:avLst/>
              <a:gdLst>
                <a:gd name="connsiteX0" fmla="*/ 0 w 2030015"/>
                <a:gd name="connsiteY0" fmla="*/ 0 h 2560320"/>
                <a:gd name="connsiteX1" fmla="*/ 2030015 w 2030015"/>
                <a:gd name="connsiteY1" fmla="*/ 0 h 2560320"/>
                <a:gd name="connsiteX2" fmla="*/ 2030015 w 2030015"/>
                <a:gd name="connsiteY2" fmla="*/ 2560320 h 2560320"/>
                <a:gd name="connsiteX3" fmla="*/ 0 w 2030015"/>
                <a:gd name="connsiteY3" fmla="*/ 2560320 h 2560320"/>
                <a:gd name="connsiteX4" fmla="*/ 0 w 2030015"/>
                <a:gd name="connsiteY4" fmla="*/ 0 h 2560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015" h="2560320">
                  <a:moveTo>
                    <a:pt x="0" y="0"/>
                  </a:moveTo>
                  <a:lnTo>
                    <a:pt x="2030015" y="0"/>
                  </a:lnTo>
                  <a:lnTo>
                    <a:pt x="2030015" y="2560320"/>
                  </a:lnTo>
                  <a:lnTo>
                    <a:pt x="0" y="2560320"/>
                  </a:lnTo>
                  <a:lnTo>
                    <a:pt x="0" y="0"/>
                  </a:lnTo>
                  <a:close/>
                </a:path>
              </a:pathLst>
            </a:custGeom>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4966938"/>
                <a:satOff val="19906"/>
                <a:lumOff val="4314"/>
                <a:alphaOff val="0"/>
              </a:schemeClr>
            </a:fillRef>
            <a:effectRef idx="1">
              <a:schemeClr val="accent5">
                <a:hueOff val="-4966938"/>
                <a:satOff val="19906"/>
                <a:lumOff val="4314"/>
                <a:alphaOff val="0"/>
              </a:schemeClr>
            </a:effectRef>
            <a:fontRef idx="minor">
              <a:schemeClr val="dk1"/>
            </a:fontRef>
          </p:style>
          <p:txBody>
            <a:bodyPr spcFirstLastPara="0" vert="horz" wrap="square" lIns="154305" tIns="154305" rIns="154305" bIns="154305" numCol="1" spcCol="1270" anchor="ctr" anchorCtr="0">
              <a:noAutofit/>
            </a:bodyPr>
            <a:lstStyle/>
            <a:p>
              <a:pPr algn="ctr" defTabSz="1800225">
                <a:lnSpc>
                  <a:spcPct val="90000"/>
                </a:lnSpc>
                <a:spcAft>
                  <a:spcPct val="35000"/>
                </a:spcAft>
              </a:pPr>
              <a:endParaRPr lang="zh-CN" altLang="en-US" sz="4050"/>
            </a:p>
          </p:txBody>
        </p:sp>
        <p:sp>
          <p:nvSpPr>
            <p:cNvPr id="21" name="任意多边形 20"/>
            <p:cNvSpPr/>
            <p:nvPr/>
          </p:nvSpPr>
          <p:spPr>
            <a:xfrm>
              <a:off x="5398321" y="3234354"/>
              <a:ext cx="2030015" cy="2101097"/>
            </a:xfrm>
            <a:custGeom>
              <a:avLst/>
              <a:gdLst>
                <a:gd name="connsiteX0" fmla="*/ 0 w 2030015"/>
                <a:gd name="connsiteY0" fmla="*/ 0 h 2560320"/>
                <a:gd name="connsiteX1" fmla="*/ 2030015 w 2030015"/>
                <a:gd name="connsiteY1" fmla="*/ 0 h 2560320"/>
                <a:gd name="connsiteX2" fmla="*/ 2030015 w 2030015"/>
                <a:gd name="connsiteY2" fmla="*/ 2560320 h 2560320"/>
                <a:gd name="connsiteX3" fmla="*/ 0 w 2030015"/>
                <a:gd name="connsiteY3" fmla="*/ 2560320 h 2560320"/>
                <a:gd name="connsiteX4" fmla="*/ 0 w 2030015"/>
                <a:gd name="connsiteY4" fmla="*/ 0 h 2560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015" h="2560320">
                  <a:moveTo>
                    <a:pt x="0" y="0"/>
                  </a:moveTo>
                  <a:lnTo>
                    <a:pt x="2030015" y="0"/>
                  </a:lnTo>
                  <a:lnTo>
                    <a:pt x="2030015" y="2560320"/>
                  </a:lnTo>
                  <a:lnTo>
                    <a:pt x="0" y="2560320"/>
                  </a:lnTo>
                  <a:lnTo>
                    <a:pt x="0" y="0"/>
                  </a:lnTo>
                  <a:close/>
                </a:path>
              </a:pathLst>
            </a:custGeom>
            <a:scene3d>
              <a:camera prst="orthographicFront"/>
              <a:lightRig rig="flat" dir="t"/>
            </a:scene3d>
            <a:sp3d prstMaterial="dkEdge">
              <a:bevelT w="8200" h="38100"/>
            </a:sp3d>
          </p:spPr>
          <p:style>
            <a:lnRef idx="0">
              <a:schemeClr val="lt1">
                <a:hueOff val="0"/>
                <a:satOff val="0"/>
                <a:lumOff val="0"/>
                <a:alphaOff val="0"/>
              </a:schemeClr>
            </a:lnRef>
            <a:fillRef idx="2">
              <a:schemeClr val="accent5">
                <a:hueOff val="-9933876"/>
                <a:satOff val="39811"/>
                <a:lumOff val="8628"/>
                <a:alphaOff val="0"/>
              </a:schemeClr>
            </a:fillRef>
            <a:effectRef idx="1">
              <a:schemeClr val="accent5">
                <a:hueOff val="-9933876"/>
                <a:satOff val="39811"/>
                <a:lumOff val="8628"/>
                <a:alphaOff val="0"/>
              </a:schemeClr>
            </a:effectRef>
            <a:fontRef idx="minor">
              <a:schemeClr val="dk1"/>
            </a:fontRef>
          </p:style>
          <p:txBody>
            <a:bodyPr spcFirstLastPara="0" vert="horz" wrap="square" lIns="154305" tIns="154305" rIns="154305" bIns="154305" numCol="1" spcCol="1270" anchor="ctr" anchorCtr="0">
              <a:noAutofit/>
            </a:bodyPr>
            <a:lstStyle/>
            <a:p>
              <a:pPr algn="ctr" defTabSz="1800225">
                <a:lnSpc>
                  <a:spcPct val="90000"/>
                </a:lnSpc>
                <a:spcAft>
                  <a:spcPct val="35000"/>
                </a:spcAft>
              </a:pPr>
              <a:endParaRPr lang="zh-CN" altLang="en-US" sz="4050"/>
            </a:p>
          </p:txBody>
        </p:sp>
        <p:sp>
          <p:nvSpPr>
            <p:cNvPr id="22" name="矩形 21"/>
            <p:cNvSpPr/>
            <p:nvPr/>
          </p:nvSpPr>
          <p:spPr>
            <a:xfrm>
              <a:off x="1338290" y="5374333"/>
              <a:ext cx="6096000" cy="284480"/>
            </a:xfrm>
            <a:prstGeom prst="rect">
              <a:avLst/>
            </a:prstGeom>
          </p:spPr>
          <p:style>
            <a:lnRef idx="0">
              <a:schemeClr val="dk1">
                <a:hueOff val="0"/>
                <a:satOff val="0"/>
                <a:lumOff val="0"/>
                <a:alphaOff val="0"/>
              </a:schemeClr>
            </a:lnRef>
            <a:fillRef idx="1">
              <a:schemeClr val="accent5">
                <a:shade val="90000"/>
                <a:hueOff val="0"/>
                <a:satOff val="0"/>
                <a:lumOff val="0"/>
                <a:alphaOff val="0"/>
              </a:schemeClr>
            </a:fillRef>
            <a:effectRef idx="1">
              <a:schemeClr val="accent5">
                <a:shade val="90000"/>
                <a:hueOff val="0"/>
                <a:satOff val="0"/>
                <a:lumOff val="0"/>
                <a:alphaOff val="0"/>
              </a:schemeClr>
            </a:effectRef>
            <a:fontRef idx="minor">
              <a:schemeClr val="lt1">
                <a:hueOff val="0"/>
                <a:satOff val="0"/>
                <a:lumOff val="0"/>
                <a:alphaOff val="0"/>
              </a:schemeClr>
            </a:fontRef>
          </p:style>
        </p:sp>
      </p:grpSp>
      <p:sp>
        <p:nvSpPr>
          <p:cNvPr id="18" name="TextBox 17"/>
          <p:cNvSpPr txBox="1"/>
          <p:nvPr/>
        </p:nvSpPr>
        <p:spPr>
          <a:xfrm>
            <a:off x="1584419" y="1726215"/>
            <a:ext cx="5625684" cy="646331"/>
          </a:xfrm>
          <a:prstGeom prst="rect">
            <a:avLst/>
          </a:prstGeom>
          <a:noFill/>
        </p:spPr>
        <p:txBody>
          <a:bodyPr wrap="square" rtlCol="0">
            <a:spAutoFit/>
          </a:bodyPr>
          <a:lstStyle/>
          <a:p>
            <a:pPr lvl="0" algn="ctr" eaLnBrk="0" hangingPunct="0">
              <a:spcBef>
                <a:spcPct val="30000"/>
              </a:spcBef>
              <a:defRPr/>
            </a:pPr>
            <a:r>
              <a:rPr lang="en-US" sz="1800" baseline="0" dirty="0"/>
              <a:t>The state-of-the-art SDN controller is </a:t>
            </a:r>
            <a:r>
              <a:rPr lang="en-US" sz="1800" baseline="0" dirty="0" err="1"/>
              <a:t>OpenDaylight</a:t>
            </a:r>
            <a:r>
              <a:rPr lang="en-US" sz="1800" baseline="0" dirty="0"/>
              <a:t>, </a:t>
            </a:r>
            <a:r>
              <a:rPr lang="en-US" sz="1800" baseline="0" dirty="0" err="1" smtClean="0"/>
              <a:t>OpenDaylight</a:t>
            </a:r>
            <a:r>
              <a:rPr lang="en-US" sz="1800" baseline="0" dirty="0" smtClean="0"/>
              <a:t> </a:t>
            </a:r>
            <a:r>
              <a:rPr lang="en-US" sz="1800" baseline="0" dirty="0"/>
              <a:t>programming requires:</a:t>
            </a:r>
          </a:p>
        </p:txBody>
      </p:sp>
      <p:sp>
        <p:nvSpPr>
          <p:cNvPr id="19" name="TextBox 18"/>
          <p:cNvSpPr txBox="1"/>
          <p:nvPr/>
        </p:nvSpPr>
        <p:spPr>
          <a:xfrm>
            <a:off x="1748035" y="2695770"/>
            <a:ext cx="1831412" cy="923330"/>
          </a:xfrm>
          <a:prstGeom prst="rect">
            <a:avLst/>
          </a:prstGeom>
          <a:noFill/>
        </p:spPr>
        <p:txBody>
          <a:bodyPr wrap="square" rtlCol="0">
            <a:spAutoFit/>
          </a:bodyPr>
          <a:lstStyle/>
          <a:p>
            <a:pPr lvl="0" eaLnBrk="0" hangingPunct="0">
              <a:spcBef>
                <a:spcPct val="30000"/>
              </a:spcBef>
              <a:defRPr/>
            </a:pPr>
            <a:r>
              <a:rPr lang="en-US" sz="1800" b="1" baseline="0" dirty="0">
                <a:latin typeface="+mn-lt"/>
              </a:rPr>
              <a:t>Handle project dependencies (</a:t>
            </a:r>
            <a:r>
              <a:rPr lang="en-US" sz="1800" b="1" baseline="0" dirty="0" err="1">
                <a:latin typeface="+mn-lt"/>
              </a:rPr>
              <a:t>feature.xml</a:t>
            </a:r>
            <a:r>
              <a:rPr lang="en-US" sz="1800" b="1" baseline="0" dirty="0">
                <a:latin typeface="+mn-lt"/>
              </a:rPr>
              <a:t> …)</a:t>
            </a:r>
          </a:p>
        </p:txBody>
      </p:sp>
      <p:sp>
        <p:nvSpPr>
          <p:cNvPr id="23" name="TextBox 22"/>
          <p:cNvSpPr txBox="1"/>
          <p:nvPr/>
        </p:nvSpPr>
        <p:spPr>
          <a:xfrm>
            <a:off x="3632391" y="2706655"/>
            <a:ext cx="1523255" cy="923330"/>
          </a:xfrm>
          <a:prstGeom prst="rect">
            <a:avLst/>
          </a:prstGeom>
          <a:noFill/>
        </p:spPr>
        <p:txBody>
          <a:bodyPr wrap="square" rtlCol="0">
            <a:spAutoFit/>
          </a:bodyPr>
          <a:lstStyle/>
          <a:p>
            <a:pPr lvl="0" eaLnBrk="0" hangingPunct="0">
              <a:spcBef>
                <a:spcPct val="30000"/>
              </a:spcBef>
              <a:defRPr/>
            </a:pPr>
            <a:r>
              <a:rPr lang="en-US" sz="1800" b="1" baseline="0" dirty="0">
                <a:latin typeface="+mn-lt"/>
              </a:rPr>
              <a:t>Feature/</a:t>
            </a:r>
            <a:r>
              <a:rPr lang="en-US" sz="1800" b="1" baseline="0" dirty="0" err="1">
                <a:latin typeface="+mn-lt"/>
              </a:rPr>
              <a:t>Kar</a:t>
            </a:r>
            <a:r>
              <a:rPr lang="en-US" sz="1800" b="1" baseline="0" dirty="0">
                <a:latin typeface="+mn-lt"/>
              </a:rPr>
              <a:t> install in </a:t>
            </a:r>
            <a:r>
              <a:rPr lang="en-US" sz="1800" b="1" baseline="0" dirty="0" err="1">
                <a:latin typeface="+mn-lt"/>
              </a:rPr>
              <a:t>karaf</a:t>
            </a:r>
            <a:r>
              <a:rPr lang="en-US" sz="1800" b="1" baseline="0" dirty="0">
                <a:latin typeface="+mn-lt"/>
              </a:rPr>
              <a:t> console</a:t>
            </a:r>
          </a:p>
        </p:txBody>
      </p:sp>
      <p:sp>
        <p:nvSpPr>
          <p:cNvPr id="24" name="TextBox 23"/>
          <p:cNvSpPr txBox="1"/>
          <p:nvPr/>
        </p:nvSpPr>
        <p:spPr>
          <a:xfrm>
            <a:off x="4829437" y="2983654"/>
            <a:ext cx="1523255" cy="369332"/>
          </a:xfrm>
          <a:prstGeom prst="rect">
            <a:avLst/>
          </a:prstGeom>
          <a:noFill/>
        </p:spPr>
        <p:txBody>
          <a:bodyPr wrap="square" rtlCol="0">
            <a:spAutoFit/>
          </a:bodyPr>
          <a:lstStyle/>
          <a:p>
            <a:pPr lvl="0" algn="ctr" eaLnBrk="0" hangingPunct="0">
              <a:spcBef>
                <a:spcPct val="30000"/>
              </a:spcBef>
              <a:defRPr/>
            </a:pPr>
            <a:r>
              <a:rPr lang="en-US" sz="1800" b="1" baseline="0" dirty="0">
                <a:latin typeface="+mn-lt"/>
              </a:rPr>
              <a:t>•••</a:t>
            </a:r>
          </a:p>
        </p:txBody>
      </p:sp>
      <p:sp>
        <p:nvSpPr>
          <p:cNvPr id="15" name="TextBox 14"/>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spTree>
    <p:extLst>
      <p:ext uri="{BB962C8B-B14F-4D97-AF65-F5344CB8AC3E}">
        <p14:creationId xmlns:p14="http://schemas.microsoft.com/office/powerpoint/2010/main" val="1922292690"/>
      </p:ext>
    </p:extLst>
  </p:cSld>
  <p:clrMapOvr>
    <a:masterClrMapping/>
  </p:clrMapOvr>
  <mc:AlternateContent xmlns:mc="http://schemas.openxmlformats.org/markup-compatibility/2006" xmlns:p14="http://schemas.microsoft.com/office/powerpoint/2010/main">
    <mc:Choice Requires="p14">
      <p:transition spd="slow" p14:dur="1500" advTm="10000">
        <p:split orient="vert"/>
      </p:transition>
    </mc:Choice>
    <mc:Fallback xmlns="">
      <p:transition spd="slow" advTm="10000">
        <p:split orient="vert"/>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What is Our Solution?</a:t>
            </a:r>
            <a:endParaRPr kumimoji="1" lang="zh-CN" altLang="en-US" dirty="0"/>
          </a:p>
        </p:txBody>
      </p:sp>
      <p:sp>
        <p:nvSpPr>
          <p:cNvPr id="5" name="Shape 99"/>
          <p:cNvSpPr/>
          <p:nvPr/>
        </p:nvSpPr>
        <p:spPr>
          <a:xfrm>
            <a:off x="3818570" y="3080989"/>
            <a:ext cx="908517" cy="485775"/>
          </a:xfrm>
          <a:prstGeom prst="rightArrow">
            <a:avLst>
              <a:gd name="adj1" fmla="val 50000"/>
              <a:gd name="adj2" fmla="val 50000"/>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lIns="91425" tIns="45700" rIns="91425" bIns="45700" anchor="ctr" anchorCtr="0">
            <a:noAutofit/>
          </a:bodyPr>
          <a:lstStyle/>
          <a:p>
            <a:pPr marL="0" marR="0" lvl="0" indent="0" algn="ctr" rtl="0">
              <a:lnSpc>
                <a:spcPct val="100000"/>
              </a:lnSpc>
              <a:spcBef>
                <a:spcPts val="0"/>
              </a:spcBef>
              <a:spcAft>
                <a:spcPts val="0"/>
              </a:spcAft>
              <a:buClr>
                <a:schemeClr val="dk1"/>
              </a:buClr>
              <a:buFont typeface="Arial"/>
              <a:buNone/>
            </a:pPr>
            <a:endParaRPr sz="1800" b="0" i="0" u="none" strike="noStrike" cap="none">
              <a:solidFill>
                <a:srgbClr val="FFFFFF"/>
              </a:solidFill>
              <a:latin typeface="Calibri"/>
              <a:ea typeface="Calibri"/>
              <a:cs typeface="Calibri"/>
              <a:sym typeface="Calibri"/>
            </a:endParaRPr>
          </a:p>
        </p:txBody>
      </p:sp>
      <p:sp>
        <p:nvSpPr>
          <p:cNvPr id="6" name="Shape 102"/>
          <p:cNvSpPr/>
          <p:nvPr/>
        </p:nvSpPr>
        <p:spPr>
          <a:xfrm>
            <a:off x="3823076" y="4063794"/>
            <a:ext cx="851092" cy="484187"/>
          </a:xfrm>
          <a:prstGeom prst="rightArrow">
            <a:avLst>
              <a:gd name="adj1" fmla="val 50000"/>
              <a:gd name="adj2" fmla="val 50000"/>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lIns="91425" tIns="45700" rIns="91425" bIns="45700" anchor="ctr" anchorCtr="0">
            <a:noAutofit/>
          </a:bodyPr>
          <a:lstStyle/>
          <a:p>
            <a:pPr marL="0" marR="0" lvl="0" indent="0" algn="ctr" rtl="0">
              <a:lnSpc>
                <a:spcPct val="100000"/>
              </a:lnSpc>
              <a:spcBef>
                <a:spcPts val="0"/>
              </a:spcBef>
              <a:spcAft>
                <a:spcPts val="0"/>
              </a:spcAft>
              <a:buClr>
                <a:schemeClr val="dk1"/>
              </a:buClr>
              <a:buFont typeface="Arial"/>
              <a:buNone/>
            </a:pPr>
            <a:endParaRPr sz="1800" b="0" i="0" u="none" strike="noStrike" cap="none">
              <a:solidFill>
                <a:srgbClr val="FFFFFF"/>
              </a:solidFill>
              <a:latin typeface="Calibri"/>
              <a:ea typeface="Calibri"/>
              <a:cs typeface="Calibri"/>
              <a:sym typeface="Calibri"/>
            </a:endParaRPr>
          </a:p>
        </p:txBody>
      </p:sp>
      <p:sp>
        <p:nvSpPr>
          <p:cNvPr id="7" name="Shape 106"/>
          <p:cNvSpPr/>
          <p:nvPr/>
        </p:nvSpPr>
        <p:spPr>
          <a:xfrm>
            <a:off x="3824526" y="1182698"/>
            <a:ext cx="893741" cy="485775"/>
          </a:xfrm>
          <a:prstGeom prst="rightArrow">
            <a:avLst>
              <a:gd name="adj1" fmla="val 50000"/>
              <a:gd name="adj2" fmla="val 50000"/>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lIns="91425" tIns="45700" rIns="91425" bIns="45700" anchor="ctr" anchorCtr="0">
            <a:noAutofit/>
          </a:bodyPr>
          <a:lstStyle/>
          <a:p>
            <a:pPr marL="0" marR="0" lvl="0" indent="0" algn="ctr" rtl="0">
              <a:lnSpc>
                <a:spcPct val="100000"/>
              </a:lnSpc>
              <a:spcBef>
                <a:spcPts val="0"/>
              </a:spcBef>
              <a:spcAft>
                <a:spcPts val="0"/>
              </a:spcAft>
              <a:buClr>
                <a:schemeClr val="dk1"/>
              </a:buClr>
              <a:buFont typeface="Arial"/>
              <a:buNone/>
            </a:pPr>
            <a:endParaRPr sz="1800" b="0" i="0" u="none" strike="noStrike" cap="none">
              <a:solidFill>
                <a:srgbClr val="FFFFFF"/>
              </a:solidFill>
              <a:latin typeface="Calibri"/>
              <a:ea typeface="Calibri"/>
              <a:cs typeface="Calibri"/>
              <a:sym typeface="Calibri"/>
            </a:endParaRPr>
          </a:p>
        </p:txBody>
      </p:sp>
      <p:sp>
        <p:nvSpPr>
          <p:cNvPr id="8" name="Frame 7"/>
          <p:cNvSpPr/>
          <p:nvPr/>
        </p:nvSpPr>
        <p:spPr bwMode="auto">
          <a:xfrm>
            <a:off x="1" y="668595"/>
            <a:ext cx="3771900" cy="4198374"/>
          </a:xfrm>
          <a:prstGeom prst="frame">
            <a:avLst>
              <a:gd name="adj1" fmla="val 2393"/>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9" name="Shape 97"/>
          <p:cNvSpPr/>
          <p:nvPr/>
        </p:nvSpPr>
        <p:spPr>
          <a:xfrm>
            <a:off x="106222" y="1312361"/>
            <a:ext cx="3540334" cy="1365173"/>
          </a:xfrm>
          <a:prstGeom prst="rect">
            <a:avLst/>
          </a:prstGeom>
          <a:noFill/>
          <a:ln w="9525" cap="flat" cmpd="sng">
            <a:solidFill>
              <a:srgbClr val="525252"/>
            </a:solidFill>
            <a:prstDash val="solid"/>
            <a:round/>
            <a:headEnd type="none" w="med" len="med"/>
            <a:tailEnd type="none" w="med" len="med"/>
          </a:ln>
        </p:spPr>
        <p:txBody>
          <a:bodyPr lIns="91425" tIns="45700" rIns="91425" bIns="45700" anchor="t" anchorCtr="0">
            <a:noAutofit/>
          </a:bodyPr>
          <a:lstStyle/>
          <a:p>
            <a:pPr marL="285750" marR="0" lvl="0" indent="-285750" algn="l" rtl="0">
              <a:lnSpc>
                <a:spcPct val="100000"/>
              </a:lnSpc>
              <a:spcBef>
                <a:spcPts val="0"/>
              </a:spcBef>
              <a:spcAft>
                <a:spcPts val="0"/>
              </a:spcAft>
              <a:buClr>
                <a:schemeClr val="dk1"/>
              </a:buClr>
              <a:buSzPct val="100000"/>
              <a:buFont typeface="Arial" charset="0"/>
              <a:buChar char="•"/>
            </a:pPr>
            <a:r>
              <a:rPr lang="en-US" sz="1400" b="0" i="0" u="none" strike="noStrike" cap="none" baseline="0" dirty="0" smtClean="0">
                <a:solidFill>
                  <a:schemeClr val="dk1"/>
                </a:solidFill>
                <a:latin typeface="Arial"/>
                <a:ea typeface="Arial"/>
                <a:cs typeface="Arial"/>
                <a:sym typeface="Arial"/>
              </a:rPr>
              <a:t>Low-level</a:t>
            </a:r>
            <a:r>
              <a:rPr lang="en-US" sz="1400" b="0" i="0" u="none" strike="noStrike" cap="none" baseline="0" dirty="0">
                <a:solidFill>
                  <a:schemeClr val="dk1"/>
                </a:solidFill>
                <a:latin typeface="Arial"/>
                <a:ea typeface="Arial"/>
                <a:cs typeface="Arial"/>
                <a:sym typeface="Arial"/>
              </a:rPr>
              <a:t>, complex, limited (L2-L4) </a:t>
            </a:r>
            <a:r>
              <a:rPr lang="en-US" sz="1400" b="0" i="0" u="none" strike="noStrike" cap="none" baseline="0" dirty="0" err="1">
                <a:solidFill>
                  <a:schemeClr val="dk1"/>
                </a:solidFill>
                <a:latin typeface="Arial"/>
                <a:ea typeface="Arial"/>
                <a:cs typeface="Arial"/>
                <a:sym typeface="Arial"/>
              </a:rPr>
              <a:t>OpenFlow</a:t>
            </a:r>
            <a:r>
              <a:rPr lang="en-US" sz="1400" b="0" i="0" u="none" strike="noStrike" cap="none" baseline="0" dirty="0">
                <a:solidFill>
                  <a:schemeClr val="dk1"/>
                </a:solidFill>
                <a:latin typeface="Arial"/>
                <a:ea typeface="Arial"/>
                <a:cs typeface="Arial"/>
                <a:sym typeface="Arial"/>
              </a:rPr>
              <a:t> rule programming</a:t>
            </a:r>
          </a:p>
          <a:p>
            <a:pPr marL="285750" marR="0" lvl="0" indent="-285750" algn="l" rtl="0">
              <a:lnSpc>
                <a:spcPct val="100000"/>
              </a:lnSpc>
              <a:spcBef>
                <a:spcPts val="0"/>
              </a:spcBef>
              <a:spcAft>
                <a:spcPts val="0"/>
              </a:spcAft>
              <a:buClr>
                <a:schemeClr val="dk1"/>
              </a:buClr>
              <a:buSzPct val="100000"/>
              <a:buFont typeface="Arial" charset="0"/>
              <a:buChar char="•"/>
            </a:pPr>
            <a:r>
              <a:rPr lang="en-US" sz="1400" b="0" i="0" u="none" strike="noStrike" cap="none" baseline="0" dirty="0">
                <a:solidFill>
                  <a:schemeClr val="dk1"/>
                </a:solidFill>
                <a:latin typeface="Arial"/>
                <a:ea typeface="Arial"/>
                <a:cs typeface="Arial"/>
                <a:sym typeface="Arial"/>
              </a:rPr>
              <a:t>Programmer can define only at flow level</a:t>
            </a:r>
          </a:p>
          <a:p>
            <a:pPr marL="285750" marR="0" lvl="0" indent="-285750" algn="l" rtl="0">
              <a:lnSpc>
                <a:spcPct val="100000"/>
              </a:lnSpc>
              <a:spcBef>
                <a:spcPts val="0"/>
              </a:spcBef>
              <a:spcAft>
                <a:spcPts val="0"/>
              </a:spcAft>
              <a:buClr>
                <a:schemeClr val="dk1"/>
              </a:buClr>
              <a:buSzPct val="100000"/>
              <a:buFont typeface="Arial" charset="0"/>
              <a:buChar char="•"/>
            </a:pPr>
            <a:r>
              <a:rPr lang="en-US" sz="1400" b="0" i="0" u="none" strike="noStrike" cap="none" baseline="0" dirty="0">
                <a:solidFill>
                  <a:schemeClr val="dk1"/>
                </a:solidFill>
                <a:latin typeface="Arial"/>
                <a:ea typeface="Arial"/>
                <a:cs typeface="Arial"/>
                <a:sym typeface="Arial"/>
              </a:rPr>
              <a:t>Specific access control allowing only hosts </a:t>
            </a:r>
            <a:r>
              <a:rPr lang="en-US" sz="1400" b="0" i="0" u="none" strike="noStrike" cap="none" baseline="0" dirty="0" smtClean="0">
                <a:solidFill>
                  <a:schemeClr val="dk1"/>
                </a:solidFill>
                <a:latin typeface="Arial"/>
                <a:ea typeface="Arial"/>
                <a:cs typeface="Arial"/>
                <a:sym typeface="Arial"/>
              </a:rPr>
              <a:t>partition</a:t>
            </a:r>
            <a:endParaRPr lang="en-US" sz="1600" b="0" i="0" u="none" strike="noStrike" cap="none" baseline="0" dirty="0">
              <a:solidFill>
                <a:schemeClr val="dk1"/>
              </a:solidFill>
              <a:latin typeface="Arial"/>
              <a:ea typeface="Arial"/>
              <a:cs typeface="Arial"/>
              <a:sym typeface="Arial"/>
            </a:endParaRPr>
          </a:p>
        </p:txBody>
      </p:sp>
      <p:sp>
        <p:nvSpPr>
          <p:cNvPr id="10" name="Shape 101"/>
          <p:cNvSpPr/>
          <p:nvPr/>
        </p:nvSpPr>
        <p:spPr>
          <a:xfrm>
            <a:off x="106121" y="2956865"/>
            <a:ext cx="3357865" cy="931258"/>
          </a:xfrm>
          <a:prstGeom prst="rect">
            <a:avLst/>
          </a:prstGeom>
          <a:noFill/>
          <a:ln w="9525" cap="flat" cmpd="sng">
            <a:solidFill>
              <a:srgbClr val="525252"/>
            </a:solidFill>
            <a:prstDash val="solid"/>
            <a:round/>
            <a:headEnd type="none" w="med" len="med"/>
            <a:tailEnd type="none" w="med" len="med"/>
          </a:ln>
        </p:spPr>
        <p:txBody>
          <a:bodyPr lIns="91425" tIns="45700" rIns="91425" bIns="45700" anchor="t" anchorCtr="0">
            <a:noAutofit/>
          </a:bodyPr>
          <a:lstStyle/>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smtClean="0">
                <a:solidFill>
                  <a:schemeClr val="dk1"/>
                </a:solidFill>
                <a:latin typeface="Arial"/>
                <a:ea typeface="Arial"/>
                <a:cs typeface="Arial"/>
                <a:sym typeface="Arial"/>
              </a:rPr>
              <a:t>Complex</a:t>
            </a:r>
            <a:r>
              <a:rPr lang="en-US" sz="1400" b="0" i="0" u="none" strike="noStrike" cap="none" baseline="0" dirty="0">
                <a:solidFill>
                  <a:schemeClr val="dk1"/>
                </a:solidFill>
                <a:latin typeface="Arial"/>
                <a:ea typeface="Arial"/>
                <a:cs typeface="Arial"/>
                <a:sym typeface="Arial"/>
              </a:rPr>
              <a:t>, manual tracking of execution dependency</a:t>
            </a:r>
          </a:p>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a:solidFill>
                  <a:schemeClr val="dk1"/>
                </a:solidFill>
                <a:latin typeface="Arial"/>
                <a:ea typeface="Arial"/>
                <a:cs typeface="Arial"/>
                <a:sym typeface="Arial"/>
              </a:rPr>
              <a:t>Manual cleanup, re-execute</a:t>
            </a:r>
          </a:p>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a:solidFill>
                  <a:schemeClr val="dk1"/>
                </a:solidFill>
                <a:latin typeface="Arial"/>
                <a:ea typeface="Arial"/>
                <a:cs typeface="Arial"/>
                <a:sym typeface="Arial"/>
              </a:rPr>
              <a:t>Designed directly on raw data store</a:t>
            </a:r>
          </a:p>
        </p:txBody>
      </p:sp>
      <p:sp>
        <p:nvSpPr>
          <p:cNvPr id="11" name="Shape 104"/>
          <p:cNvSpPr/>
          <p:nvPr/>
        </p:nvSpPr>
        <p:spPr>
          <a:xfrm>
            <a:off x="88584" y="4279214"/>
            <a:ext cx="3541817" cy="372386"/>
          </a:xfrm>
          <a:prstGeom prst="rect">
            <a:avLst/>
          </a:prstGeom>
          <a:noFill/>
          <a:ln w="9525" cap="flat" cmpd="sng">
            <a:solidFill>
              <a:srgbClr val="525252"/>
            </a:solidFill>
            <a:prstDash val="solid"/>
            <a:round/>
            <a:headEnd type="none" w="med" len="med"/>
            <a:tailEnd type="none" w="med" len="med"/>
          </a:ln>
        </p:spPr>
        <p:txBody>
          <a:bodyPr lIns="91425" tIns="45700" rIns="91425" bIns="45700" anchor="t" anchorCtr="0">
            <a:noAutofit/>
          </a:bodyPr>
          <a:lstStyle/>
          <a:p>
            <a:pPr marL="285750" marR="0" lvl="0" indent="-285750" algn="l" rtl="0">
              <a:lnSpc>
                <a:spcPct val="100000"/>
              </a:lnSpc>
              <a:spcBef>
                <a:spcPts val="0"/>
              </a:spcBef>
              <a:spcAft>
                <a:spcPts val="0"/>
              </a:spcAft>
              <a:buClr>
                <a:schemeClr val="dk1"/>
              </a:buClr>
              <a:buSzPct val="100000"/>
              <a:buFont typeface="Arial" charset="0"/>
              <a:buChar char="•"/>
            </a:pPr>
            <a:r>
              <a:rPr lang="en-US" sz="1400" b="0" i="0" u="none" strike="noStrike" cap="none" baseline="0" dirty="0" smtClean="0">
                <a:solidFill>
                  <a:schemeClr val="dk1"/>
                </a:solidFill>
                <a:latin typeface="Arial"/>
                <a:ea typeface="Arial"/>
                <a:cs typeface="Arial"/>
                <a:sym typeface="Arial"/>
              </a:rPr>
              <a:t>Complex</a:t>
            </a:r>
            <a:r>
              <a:rPr lang="en-US" sz="1400" b="0" i="0" u="none" strike="noStrike" cap="none" baseline="0" dirty="0">
                <a:solidFill>
                  <a:schemeClr val="dk1"/>
                </a:solidFill>
                <a:latin typeface="Arial"/>
                <a:ea typeface="Arial"/>
                <a:cs typeface="Arial"/>
                <a:sym typeface="Arial"/>
              </a:rPr>
              <a:t>, manual maven </a:t>
            </a:r>
            <a:r>
              <a:rPr lang="en-US" sz="1400" b="0" i="0" u="none" strike="noStrike" cap="none" baseline="0" dirty="0" smtClean="0">
                <a:solidFill>
                  <a:schemeClr val="dk1"/>
                </a:solidFill>
                <a:latin typeface="Arial"/>
                <a:ea typeface="Arial"/>
                <a:cs typeface="Arial"/>
                <a:sym typeface="Arial"/>
              </a:rPr>
              <a:t>programming</a:t>
            </a:r>
            <a:endParaRPr lang="en-US" sz="1400" b="0" i="0" u="none" strike="noStrike" cap="none" baseline="0" dirty="0">
              <a:solidFill>
                <a:schemeClr val="dk1"/>
              </a:solidFill>
              <a:latin typeface="Arial"/>
              <a:ea typeface="Arial"/>
              <a:cs typeface="Arial"/>
              <a:sym typeface="Arial"/>
            </a:endParaRPr>
          </a:p>
        </p:txBody>
      </p:sp>
      <p:sp>
        <p:nvSpPr>
          <p:cNvPr id="12" name="Frame 11"/>
          <p:cNvSpPr/>
          <p:nvPr/>
        </p:nvSpPr>
        <p:spPr bwMode="auto">
          <a:xfrm>
            <a:off x="4770892" y="676662"/>
            <a:ext cx="4373108" cy="4198374"/>
          </a:xfrm>
          <a:prstGeom prst="frame">
            <a:avLst>
              <a:gd name="adj1" fmla="val 2500"/>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3" name="Shape 98"/>
          <p:cNvSpPr/>
          <p:nvPr/>
        </p:nvSpPr>
        <p:spPr>
          <a:xfrm>
            <a:off x="4894928" y="1135932"/>
            <a:ext cx="4119693" cy="1364577"/>
          </a:xfrm>
          <a:prstGeom prst="rect">
            <a:avLst/>
          </a:prstGeom>
          <a:noFill/>
          <a:ln w="9525" cap="flat" cmpd="sng">
            <a:solidFill>
              <a:srgbClr val="525252"/>
            </a:solidFill>
            <a:prstDash val="solid"/>
            <a:round/>
            <a:headEnd type="none" w="med" len="med"/>
            <a:tailEnd type="none" w="med" len="med"/>
          </a:ln>
        </p:spPr>
        <p:txBody>
          <a:bodyPr lIns="91425" tIns="45700" rIns="91425" bIns="45700" anchor="t" anchorCtr="0">
            <a:noAutofit/>
          </a:bodyPr>
          <a:lstStyle/>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smtClean="0">
                <a:solidFill>
                  <a:schemeClr val="dk1"/>
                </a:solidFill>
                <a:latin typeface="Arial"/>
                <a:ea typeface="Arial"/>
                <a:cs typeface="Arial"/>
                <a:sym typeface="Arial"/>
              </a:rPr>
              <a:t>High-level, completely </a:t>
            </a:r>
            <a:r>
              <a:rPr lang="en-US" sz="1400" b="0" i="0" u="none" strike="noStrike" cap="none" baseline="0" dirty="0" smtClean="0">
                <a:solidFill>
                  <a:schemeClr val="accent2"/>
                </a:solidFill>
                <a:latin typeface="Arial"/>
                <a:ea typeface="Arial"/>
                <a:cs typeface="Arial"/>
                <a:sym typeface="Arial"/>
              </a:rPr>
              <a:t>south-bound agnostic</a:t>
            </a:r>
            <a:r>
              <a:rPr lang="en-US" sz="1400" b="0" i="0" u="none" strike="noStrike" cap="none" baseline="0" dirty="0" smtClean="0">
                <a:solidFill>
                  <a:schemeClr val="dk1"/>
                </a:solidFill>
                <a:latin typeface="Arial"/>
                <a:ea typeface="Arial"/>
                <a:cs typeface="Arial"/>
                <a:sym typeface="Arial"/>
              </a:rPr>
              <a:t>, cross-layer (</a:t>
            </a:r>
            <a:r>
              <a:rPr lang="en-US" sz="1400" b="1" i="0" u="none" strike="noStrike" cap="none" baseline="0" dirty="0" smtClean="0">
                <a:solidFill>
                  <a:schemeClr val="accent2"/>
                </a:solidFill>
                <a:latin typeface="Arial"/>
                <a:ea typeface="Arial"/>
                <a:cs typeface="Arial"/>
                <a:sym typeface="Arial"/>
              </a:rPr>
              <a:t>L2-L7</a:t>
            </a:r>
            <a:r>
              <a:rPr lang="en-US" sz="1400" b="0" i="0" u="none" strike="noStrike" cap="none" baseline="0" dirty="0" smtClean="0">
                <a:solidFill>
                  <a:schemeClr val="dk1"/>
                </a:solidFill>
                <a:latin typeface="Arial"/>
                <a:ea typeface="Arial"/>
                <a:cs typeface="Arial"/>
                <a:sym typeface="Arial"/>
              </a:rPr>
              <a:t>) programming</a:t>
            </a:r>
          </a:p>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smtClean="0">
                <a:solidFill>
                  <a:schemeClr val="dk1"/>
                </a:solidFill>
                <a:latin typeface="Arial"/>
                <a:ea typeface="Arial"/>
                <a:cs typeface="Arial"/>
                <a:sym typeface="Arial"/>
              </a:rPr>
              <a:t>Programmer sees (logically) each and </a:t>
            </a:r>
            <a:r>
              <a:rPr lang="en-US" sz="1400" b="0" i="0" u="none" strike="noStrike" cap="none" baseline="0" dirty="0" smtClean="0">
                <a:solidFill>
                  <a:schemeClr val="accent2"/>
                </a:solidFill>
                <a:latin typeface="Arial"/>
                <a:ea typeface="Arial"/>
                <a:cs typeface="Arial"/>
                <a:sym typeface="Arial"/>
              </a:rPr>
              <a:t>every packet</a:t>
            </a:r>
          </a:p>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smtClean="0">
                <a:solidFill>
                  <a:schemeClr val="dk1"/>
                </a:solidFill>
                <a:latin typeface="Arial"/>
                <a:ea typeface="Arial"/>
                <a:cs typeface="Arial"/>
                <a:sym typeface="Arial"/>
              </a:rPr>
              <a:t>Integrated </a:t>
            </a:r>
            <a:r>
              <a:rPr lang="en-US" sz="1400" b="0" i="0" u="none" strike="noStrike" cap="none" baseline="0" dirty="0" smtClean="0">
                <a:solidFill>
                  <a:schemeClr val="accent2"/>
                </a:solidFill>
                <a:latin typeface="Arial"/>
                <a:ea typeface="Arial"/>
                <a:cs typeface="Arial"/>
                <a:sym typeface="Arial"/>
              </a:rPr>
              <a:t>access control </a:t>
            </a:r>
            <a:r>
              <a:rPr lang="en-US" sz="1400" b="0" i="0" u="none" strike="noStrike" cap="none" baseline="0" dirty="0" smtClean="0">
                <a:solidFill>
                  <a:schemeClr val="dk1"/>
                </a:solidFill>
                <a:latin typeface="Arial"/>
                <a:ea typeface="Arial"/>
                <a:cs typeface="Arial"/>
                <a:sym typeface="Arial"/>
              </a:rPr>
              <a:t>supporting per-user or role based programming</a:t>
            </a:r>
            <a:endParaRPr lang="en-US" sz="1400" b="0" i="0" u="none" strike="noStrike" cap="none" baseline="0" dirty="0">
              <a:solidFill>
                <a:schemeClr val="dk1"/>
              </a:solidFill>
              <a:latin typeface="Arial"/>
              <a:ea typeface="Arial"/>
              <a:cs typeface="Arial"/>
              <a:sym typeface="Arial"/>
            </a:endParaRPr>
          </a:p>
        </p:txBody>
      </p:sp>
      <p:sp>
        <p:nvSpPr>
          <p:cNvPr id="14" name="Shape 100"/>
          <p:cNvSpPr/>
          <p:nvPr/>
        </p:nvSpPr>
        <p:spPr>
          <a:xfrm>
            <a:off x="4913328" y="2805035"/>
            <a:ext cx="4092474" cy="876278"/>
          </a:xfrm>
          <a:prstGeom prst="rect">
            <a:avLst/>
          </a:prstGeom>
          <a:noFill/>
          <a:ln w="9525" cap="flat" cmpd="sng">
            <a:solidFill>
              <a:srgbClr val="525252"/>
            </a:solidFill>
            <a:prstDash val="solid"/>
            <a:round/>
            <a:headEnd type="none" w="med" len="med"/>
            <a:tailEnd type="none" w="med" len="med"/>
          </a:ln>
        </p:spPr>
        <p:txBody>
          <a:bodyPr lIns="91425" tIns="45700" rIns="91425" bIns="45700" anchor="t" anchorCtr="0">
            <a:noAutofit/>
          </a:bodyPr>
          <a:lstStyle/>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smtClean="0">
                <a:solidFill>
                  <a:schemeClr val="dk1"/>
                </a:solidFill>
                <a:latin typeface="Arial"/>
                <a:ea typeface="Arial"/>
                <a:cs typeface="Arial"/>
                <a:sym typeface="Arial"/>
              </a:rPr>
              <a:t>Automatic </a:t>
            </a:r>
            <a:r>
              <a:rPr lang="en-US" sz="1400" b="0" i="0" u="none" strike="noStrike" cap="none" baseline="0" dirty="0">
                <a:solidFill>
                  <a:schemeClr val="dk1"/>
                </a:solidFill>
                <a:latin typeface="Arial"/>
                <a:ea typeface="Arial"/>
                <a:cs typeface="Arial"/>
                <a:sym typeface="Arial"/>
              </a:rPr>
              <a:t>execution </a:t>
            </a:r>
            <a:r>
              <a:rPr lang="en-US" sz="1400" b="0" i="0" u="none" strike="noStrike" cap="none" baseline="0" dirty="0">
                <a:solidFill>
                  <a:schemeClr val="accent2"/>
                </a:solidFill>
                <a:latin typeface="Arial"/>
                <a:ea typeface="Arial"/>
                <a:cs typeface="Arial"/>
                <a:sym typeface="Arial"/>
              </a:rPr>
              <a:t>dependency tracking</a:t>
            </a:r>
          </a:p>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a:solidFill>
                  <a:schemeClr val="dk1"/>
                </a:solidFill>
                <a:latin typeface="Arial"/>
                <a:ea typeface="Arial"/>
                <a:cs typeface="Arial"/>
                <a:sym typeface="Arial"/>
              </a:rPr>
              <a:t>Automatic cleanup, </a:t>
            </a:r>
            <a:r>
              <a:rPr lang="en-US" sz="1400" b="0" i="0" u="none" strike="noStrike" cap="none" baseline="0" dirty="0">
                <a:solidFill>
                  <a:schemeClr val="accent2"/>
                </a:solidFill>
                <a:latin typeface="Arial"/>
                <a:ea typeface="Arial"/>
                <a:cs typeface="Arial"/>
                <a:sym typeface="Arial"/>
              </a:rPr>
              <a:t>re-execution</a:t>
            </a:r>
            <a:r>
              <a:rPr lang="en-US" sz="1400" b="0" i="0" u="none" strike="noStrike" cap="none" baseline="0" dirty="0">
                <a:solidFill>
                  <a:schemeClr val="dk1"/>
                </a:solidFill>
                <a:latin typeface="Arial"/>
                <a:ea typeface="Arial"/>
                <a:cs typeface="Arial"/>
                <a:sym typeface="Arial"/>
              </a:rPr>
              <a:t> (intent ++)</a:t>
            </a:r>
          </a:p>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a:solidFill>
                  <a:schemeClr val="dk1"/>
                </a:solidFill>
                <a:latin typeface="Arial"/>
                <a:ea typeface="Arial"/>
                <a:cs typeface="Arial"/>
                <a:sym typeface="Arial"/>
              </a:rPr>
              <a:t>Host generic network functions</a:t>
            </a:r>
          </a:p>
        </p:txBody>
      </p:sp>
      <p:sp>
        <p:nvSpPr>
          <p:cNvPr id="15" name="Shape 105"/>
          <p:cNvSpPr/>
          <p:nvPr/>
        </p:nvSpPr>
        <p:spPr>
          <a:xfrm>
            <a:off x="4909649" y="4056596"/>
            <a:ext cx="4119693" cy="574600"/>
          </a:xfrm>
          <a:prstGeom prst="rect">
            <a:avLst/>
          </a:prstGeom>
          <a:noFill/>
          <a:ln w="9525" cap="flat" cmpd="sng">
            <a:solidFill>
              <a:srgbClr val="525252"/>
            </a:solidFill>
            <a:prstDash val="solid"/>
            <a:round/>
            <a:headEnd type="none" w="med" len="med"/>
            <a:tailEnd type="none" w="med" len="med"/>
          </a:ln>
        </p:spPr>
        <p:txBody>
          <a:bodyPr lIns="91425" tIns="45700" rIns="91425" bIns="45700" anchor="t" anchorCtr="0">
            <a:noAutofit/>
          </a:bodyPr>
          <a:lstStyle/>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smtClean="0">
                <a:solidFill>
                  <a:schemeClr val="dk1"/>
                </a:solidFill>
                <a:latin typeface="Arial"/>
                <a:ea typeface="Arial"/>
                <a:cs typeface="Arial"/>
                <a:sym typeface="Arial"/>
              </a:rPr>
              <a:t>Web-based </a:t>
            </a:r>
            <a:r>
              <a:rPr lang="en-US" sz="1400" b="0" i="0" u="none" strike="noStrike" cap="none" baseline="0" dirty="0">
                <a:solidFill>
                  <a:schemeClr val="accent2"/>
                </a:solidFill>
                <a:latin typeface="Arial"/>
                <a:ea typeface="Arial"/>
                <a:cs typeface="Arial"/>
                <a:sym typeface="Arial"/>
              </a:rPr>
              <a:t>automatic</a:t>
            </a:r>
            <a:r>
              <a:rPr lang="en-US" sz="1400" b="0" i="0" u="none" strike="noStrike" cap="none" baseline="0" dirty="0">
                <a:solidFill>
                  <a:schemeClr val="dk1"/>
                </a:solidFill>
                <a:latin typeface="Arial"/>
                <a:ea typeface="Arial"/>
                <a:cs typeface="Arial"/>
                <a:sym typeface="Arial"/>
              </a:rPr>
              <a:t> generation of projects</a:t>
            </a:r>
          </a:p>
          <a:p>
            <a:pPr marL="285750" marR="0" lvl="0" indent="-285750" algn="l" rtl="0">
              <a:spcBef>
                <a:spcPts val="0"/>
              </a:spcBef>
              <a:spcAft>
                <a:spcPts val="0"/>
              </a:spcAft>
              <a:buClr>
                <a:schemeClr val="dk1"/>
              </a:buClr>
              <a:buSzPct val="100000"/>
              <a:buFont typeface="Arial"/>
              <a:buChar char="•"/>
            </a:pPr>
            <a:r>
              <a:rPr lang="en-US" sz="1400" b="0" i="0" u="none" strike="noStrike" cap="none" baseline="0" dirty="0">
                <a:solidFill>
                  <a:schemeClr val="dk1"/>
                </a:solidFill>
                <a:latin typeface="Arial"/>
                <a:ea typeface="Arial"/>
                <a:cs typeface="Arial"/>
                <a:sym typeface="Arial"/>
              </a:rPr>
              <a:t>Programmer focuses only on </a:t>
            </a:r>
            <a:r>
              <a:rPr lang="en-US" sz="1400" baseline="0" dirty="0" smtClean="0">
                <a:solidFill>
                  <a:schemeClr val="dk1"/>
                </a:solidFill>
                <a:latin typeface="Arial"/>
                <a:ea typeface="Arial"/>
                <a:cs typeface="Arial"/>
                <a:sym typeface="Arial"/>
              </a:rPr>
              <a:t>policy decision</a:t>
            </a:r>
            <a:r>
              <a:rPr lang="en-US" sz="1600" dirty="0" smtClean="0">
                <a:solidFill>
                  <a:schemeClr val="dk1"/>
                </a:solidFill>
                <a:latin typeface="Arial"/>
                <a:ea typeface="Arial"/>
                <a:cs typeface="Arial"/>
                <a:sym typeface="Arial"/>
              </a:rPr>
              <a:t>.</a:t>
            </a:r>
            <a:endParaRPr lang="en-US" sz="1600" dirty="0">
              <a:solidFill>
                <a:schemeClr val="dk1"/>
              </a:solidFill>
              <a:latin typeface="Arial"/>
              <a:ea typeface="Arial"/>
              <a:cs typeface="Arial"/>
              <a:sym typeface="Arial"/>
            </a:endParaRPr>
          </a:p>
        </p:txBody>
      </p:sp>
      <p:sp>
        <p:nvSpPr>
          <p:cNvPr id="16" name="TextBox 15"/>
          <p:cNvSpPr txBox="1"/>
          <p:nvPr/>
        </p:nvSpPr>
        <p:spPr>
          <a:xfrm>
            <a:off x="92581" y="3904958"/>
            <a:ext cx="2769688" cy="338554"/>
          </a:xfrm>
          <a:prstGeom prst="rect">
            <a:avLst/>
          </a:prstGeom>
          <a:noFill/>
        </p:spPr>
        <p:txBody>
          <a:bodyPr wrap="square" rtlCol="0">
            <a:spAutoFit/>
          </a:bodyPr>
          <a:lstStyle/>
          <a:p>
            <a:pPr lvl="0"/>
            <a:r>
              <a:rPr lang="en-US" sz="1600" b="1" baseline="0" dirty="0">
                <a:solidFill>
                  <a:schemeClr val="dk1"/>
                </a:solidFill>
                <a:latin typeface="Arial"/>
                <a:ea typeface="Arial"/>
                <a:cs typeface="Arial"/>
                <a:sym typeface="Arial"/>
              </a:rPr>
              <a:t>Manual</a:t>
            </a:r>
            <a:r>
              <a:rPr lang="zh-CN" altLang="en-US" sz="1600" b="1" baseline="0" dirty="0">
                <a:solidFill>
                  <a:schemeClr val="dk1"/>
                </a:solidFill>
                <a:latin typeface="Arial"/>
                <a:ea typeface="Arial"/>
                <a:cs typeface="Arial"/>
                <a:sym typeface="Arial"/>
              </a:rPr>
              <a:t> </a:t>
            </a:r>
            <a:r>
              <a:rPr lang="en-US" sz="1600" b="1" baseline="0" dirty="0" smtClean="0">
                <a:solidFill>
                  <a:schemeClr val="dk1"/>
                </a:solidFill>
                <a:latin typeface="Arial"/>
                <a:ea typeface="Arial"/>
                <a:cs typeface="Arial"/>
                <a:sym typeface="Arial"/>
              </a:rPr>
              <a:t>programming</a:t>
            </a:r>
            <a:endParaRPr lang="en-US" sz="1600" b="1" baseline="0" dirty="0">
              <a:solidFill>
                <a:schemeClr val="dk1"/>
              </a:solidFill>
              <a:latin typeface="Arial"/>
              <a:ea typeface="Arial"/>
              <a:cs typeface="Arial"/>
              <a:sym typeface="Arial"/>
            </a:endParaRPr>
          </a:p>
        </p:txBody>
      </p:sp>
      <p:sp>
        <p:nvSpPr>
          <p:cNvPr id="17" name="TextBox 16"/>
          <p:cNvSpPr txBox="1"/>
          <p:nvPr/>
        </p:nvSpPr>
        <p:spPr>
          <a:xfrm>
            <a:off x="97020" y="754042"/>
            <a:ext cx="3353729" cy="584775"/>
          </a:xfrm>
          <a:prstGeom prst="rect">
            <a:avLst/>
          </a:prstGeom>
          <a:noFill/>
        </p:spPr>
        <p:txBody>
          <a:bodyPr wrap="square" rtlCol="0">
            <a:spAutoFit/>
          </a:bodyPr>
          <a:lstStyle/>
          <a:p>
            <a:pPr lvl="0"/>
            <a:r>
              <a:rPr lang="en-US" altLang="zh-CN" sz="1600" b="1" baseline="0" dirty="0">
                <a:solidFill>
                  <a:schemeClr val="dk1"/>
                </a:solidFill>
                <a:latin typeface="Arial"/>
                <a:ea typeface="Arial"/>
                <a:cs typeface="Arial"/>
                <a:sym typeface="Arial"/>
              </a:rPr>
              <a:t>L</a:t>
            </a:r>
            <a:r>
              <a:rPr lang="en-US" sz="1600" b="1" baseline="0" dirty="0">
                <a:solidFill>
                  <a:schemeClr val="dk1"/>
                </a:solidFill>
                <a:latin typeface="Arial"/>
                <a:ea typeface="Arial"/>
                <a:cs typeface="Arial"/>
                <a:sym typeface="Arial"/>
              </a:rPr>
              <a:t>ow level, limited programming </a:t>
            </a:r>
            <a:r>
              <a:rPr lang="en-US" sz="1600" b="1" baseline="0" dirty="0" smtClean="0">
                <a:solidFill>
                  <a:schemeClr val="dk1"/>
                </a:solidFill>
                <a:latin typeface="Arial"/>
                <a:ea typeface="Arial"/>
                <a:cs typeface="Arial"/>
                <a:sym typeface="Arial"/>
              </a:rPr>
              <a:t>model</a:t>
            </a:r>
            <a:endParaRPr lang="en-US" sz="1600" b="1" baseline="0" dirty="0">
              <a:solidFill>
                <a:schemeClr val="dk1"/>
              </a:solidFill>
              <a:latin typeface="Arial"/>
              <a:ea typeface="Arial"/>
              <a:cs typeface="Arial"/>
              <a:sym typeface="Arial"/>
            </a:endParaRPr>
          </a:p>
        </p:txBody>
      </p:sp>
      <p:sp>
        <p:nvSpPr>
          <p:cNvPr id="18" name="Rectangle 17"/>
          <p:cNvSpPr/>
          <p:nvPr/>
        </p:nvSpPr>
        <p:spPr>
          <a:xfrm>
            <a:off x="101401" y="2666995"/>
            <a:ext cx="1645002" cy="338554"/>
          </a:xfrm>
          <a:prstGeom prst="rect">
            <a:avLst/>
          </a:prstGeom>
        </p:spPr>
        <p:txBody>
          <a:bodyPr wrap="none">
            <a:spAutoFit/>
          </a:bodyPr>
          <a:lstStyle/>
          <a:p>
            <a:pPr lvl="0">
              <a:spcBef>
                <a:spcPts val="0"/>
              </a:spcBef>
              <a:spcAft>
                <a:spcPts val="0"/>
              </a:spcAft>
              <a:buSzPct val="25000"/>
            </a:pPr>
            <a:r>
              <a:rPr lang="en-US" altLang="zh-CN" sz="1600" b="1" baseline="0" dirty="0">
                <a:solidFill>
                  <a:schemeClr val="dk1"/>
                </a:solidFill>
                <a:latin typeface="Arial"/>
                <a:ea typeface="Arial"/>
                <a:cs typeface="Arial"/>
                <a:sym typeface="Arial"/>
              </a:rPr>
              <a:t>R</a:t>
            </a:r>
            <a:r>
              <a:rPr lang="en-US" sz="1600" b="1" baseline="0" dirty="0">
                <a:solidFill>
                  <a:schemeClr val="dk1"/>
                </a:solidFill>
                <a:latin typeface="Arial"/>
                <a:ea typeface="Arial"/>
                <a:cs typeface="Arial"/>
                <a:sym typeface="Arial"/>
              </a:rPr>
              <a:t>aw data store</a:t>
            </a:r>
          </a:p>
        </p:txBody>
      </p:sp>
      <p:sp>
        <p:nvSpPr>
          <p:cNvPr id="19" name="Rectangle 18"/>
          <p:cNvSpPr/>
          <p:nvPr/>
        </p:nvSpPr>
        <p:spPr>
          <a:xfrm>
            <a:off x="4895688" y="3718043"/>
            <a:ext cx="3726701" cy="338554"/>
          </a:xfrm>
          <a:prstGeom prst="rect">
            <a:avLst/>
          </a:prstGeom>
        </p:spPr>
        <p:txBody>
          <a:bodyPr wrap="none">
            <a:spAutoFit/>
          </a:bodyPr>
          <a:lstStyle/>
          <a:p>
            <a:pPr lvl="0">
              <a:spcBef>
                <a:spcPts val="0"/>
              </a:spcBef>
              <a:spcAft>
                <a:spcPts val="0"/>
              </a:spcAft>
              <a:buSzPct val="25000"/>
            </a:pPr>
            <a:r>
              <a:rPr lang="en-US" sz="1600" b="1" baseline="0" dirty="0" smtClean="0">
                <a:latin typeface="Arial"/>
                <a:ea typeface="Arial"/>
                <a:cs typeface="Arial"/>
                <a:sym typeface="Arial"/>
              </a:rPr>
              <a:t>Web-based Integrated </a:t>
            </a:r>
            <a:r>
              <a:rPr lang="en-US" sz="1600" b="1" baseline="0" dirty="0" err="1" smtClean="0">
                <a:latin typeface="Arial"/>
                <a:ea typeface="Arial"/>
                <a:cs typeface="Arial"/>
                <a:sym typeface="Arial"/>
              </a:rPr>
              <a:t>Dev</a:t>
            </a:r>
            <a:r>
              <a:rPr lang="en-US" sz="1600" b="1" baseline="0" dirty="0" smtClean="0">
                <a:latin typeface="Arial"/>
                <a:ea typeface="Arial"/>
                <a:cs typeface="Arial"/>
                <a:sym typeface="Arial"/>
              </a:rPr>
              <a:t> </a:t>
            </a:r>
            <a:r>
              <a:rPr lang="en-US" sz="1600" b="1" baseline="0" dirty="0" err="1" smtClean="0">
                <a:latin typeface="Arial"/>
                <a:ea typeface="Arial"/>
                <a:cs typeface="Arial"/>
                <a:sym typeface="Arial"/>
              </a:rPr>
              <a:t>Env</a:t>
            </a:r>
            <a:r>
              <a:rPr lang="en-US" sz="1600" b="1" baseline="0" dirty="0" smtClean="0">
                <a:latin typeface="Arial"/>
                <a:ea typeface="Arial"/>
                <a:cs typeface="Arial"/>
                <a:sym typeface="Arial"/>
              </a:rPr>
              <a:t> (IDE)</a:t>
            </a:r>
            <a:endParaRPr lang="en-US" sz="1600" b="1" baseline="0" dirty="0">
              <a:latin typeface="Arial"/>
              <a:ea typeface="Arial"/>
              <a:cs typeface="Arial"/>
              <a:sym typeface="Arial"/>
            </a:endParaRPr>
          </a:p>
        </p:txBody>
      </p:sp>
      <p:sp>
        <p:nvSpPr>
          <p:cNvPr id="20" name="Rectangle 19"/>
          <p:cNvSpPr/>
          <p:nvPr/>
        </p:nvSpPr>
        <p:spPr>
          <a:xfrm>
            <a:off x="4933633" y="753284"/>
            <a:ext cx="1092531" cy="338554"/>
          </a:xfrm>
          <a:prstGeom prst="rect">
            <a:avLst/>
          </a:prstGeom>
        </p:spPr>
        <p:txBody>
          <a:bodyPr wrap="square">
            <a:spAutoFit/>
          </a:bodyPr>
          <a:lstStyle/>
          <a:p>
            <a:pPr lvl="0">
              <a:spcBef>
                <a:spcPts val="0"/>
              </a:spcBef>
              <a:spcAft>
                <a:spcPts val="0"/>
              </a:spcAft>
              <a:buSzPct val="25000"/>
            </a:pPr>
            <a:r>
              <a:rPr lang="en-US" sz="1600" b="1" baseline="0" dirty="0" smtClean="0">
                <a:latin typeface="Arial"/>
                <a:ea typeface="Arial"/>
                <a:cs typeface="Arial"/>
                <a:sym typeface="Arial"/>
              </a:rPr>
              <a:t>Maple</a:t>
            </a:r>
            <a:endParaRPr lang="en-US" sz="1600" b="1" baseline="0" dirty="0">
              <a:latin typeface="Arial"/>
              <a:ea typeface="Arial"/>
              <a:cs typeface="Arial"/>
              <a:sym typeface="Arial"/>
            </a:endParaRPr>
          </a:p>
        </p:txBody>
      </p:sp>
      <p:sp>
        <p:nvSpPr>
          <p:cNvPr id="21" name="Rectangle 20"/>
          <p:cNvSpPr/>
          <p:nvPr/>
        </p:nvSpPr>
        <p:spPr>
          <a:xfrm>
            <a:off x="4913328" y="2510574"/>
            <a:ext cx="707181" cy="338554"/>
          </a:xfrm>
          <a:prstGeom prst="rect">
            <a:avLst/>
          </a:prstGeom>
        </p:spPr>
        <p:txBody>
          <a:bodyPr wrap="none">
            <a:spAutoFit/>
          </a:bodyPr>
          <a:lstStyle/>
          <a:p>
            <a:pPr lvl="0">
              <a:spcBef>
                <a:spcPts val="0"/>
              </a:spcBef>
              <a:spcAft>
                <a:spcPts val="0"/>
              </a:spcAft>
              <a:buSzPct val="25000"/>
            </a:pPr>
            <a:r>
              <a:rPr lang="en-US" sz="1600" b="1" baseline="0" dirty="0" smtClean="0">
                <a:latin typeface="Arial"/>
                <a:ea typeface="Arial"/>
                <a:cs typeface="Arial"/>
                <a:sym typeface="Arial"/>
              </a:rPr>
              <a:t>FAST</a:t>
            </a:r>
            <a:endParaRPr lang="en-US" sz="1600" b="1" baseline="0" dirty="0">
              <a:latin typeface="Arial"/>
              <a:ea typeface="Arial"/>
              <a:cs typeface="Arial"/>
              <a:sym typeface="Arial"/>
            </a:endParaRPr>
          </a:p>
        </p:txBody>
      </p:sp>
    </p:spTree>
    <p:extLst>
      <p:ext uri="{BB962C8B-B14F-4D97-AF65-F5344CB8AC3E}">
        <p14:creationId xmlns:p14="http://schemas.microsoft.com/office/powerpoint/2010/main" val="412651709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p:cNvGrpSpPr>
            <a:grpSpLocks/>
          </p:cNvGrpSpPr>
          <p:nvPr/>
        </p:nvGrpSpPr>
        <p:grpSpPr bwMode="auto">
          <a:xfrm>
            <a:off x="2247975" y="1421584"/>
            <a:ext cx="2278856" cy="1489472"/>
            <a:chOff x="5308600" y="4744155"/>
            <a:chExt cx="2720621" cy="1471812"/>
          </a:xfrm>
        </p:grpSpPr>
        <p:pic>
          <p:nvPicPr>
            <p:cNvPr id="6" name="Picture 4"/>
            <p:cNvPicPr>
              <a:picLocks noChangeAspect="1"/>
            </p:cNvPicPr>
            <p:nvPr/>
          </p:nvPicPr>
          <p:blipFill>
            <a:blip r:embed="rId3">
              <a:alphaModFix amt="55000"/>
              <a:extLst>
                <a:ext uri="{28A0092B-C50C-407E-A947-70E740481C1C}">
                  <a14:useLocalDpi xmlns:a14="http://schemas.microsoft.com/office/drawing/2010/main" val="0"/>
                </a:ext>
              </a:extLst>
            </a:blip>
            <a:srcRect/>
            <a:stretch>
              <a:fillRect/>
            </a:stretch>
          </p:blipFill>
          <p:spPr bwMode="auto">
            <a:xfrm>
              <a:off x="5308600" y="4744155"/>
              <a:ext cx="2720621" cy="1471812"/>
            </a:xfrm>
            <a:prstGeom prst="rect">
              <a:avLst/>
            </a:prstGeom>
            <a:noFill/>
            <a:ln>
              <a:noFill/>
            </a:ln>
            <a:extLst>
              <a:ext uri="{909E8E84-426E-40dd-AFC4-6F175D3DCCD1}">
                <a14:hiddenFill xmlns:a14="http://schemas.microsoft.com/office/drawing/2010/main">
                  <a:solidFill>
                    <a:srgbClr val="FFFFFF">
                      <a:alpha val="54901"/>
                    </a:srgbClr>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Arrow Connector 5"/>
            <p:cNvCxnSpPr>
              <a:cxnSpLocks noChangeShapeType="1"/>
            </p:cNvCxnSpPr>
            <p:nvPr/>
          </p:nvCxnSpPr>
          <p:spPr bwMode="auto">
            <a:xfrm>
              <a:off x="5308600" y="4744155"/>
              <a:ext cx="378177" cy="251176"/>
            </a:xfrm>
            <a:prstGeom prst="straightConnector1">
              <a:avLst/>
            </a:prstGeom>
            <a:noFill/>
            <a:ln w="9525">
              <a:solidFill>
                <a:schemeClr val="tx1"/>
              </a:solidFill>
              <a:round/>
              <a:headEnd/>
              <a:tailEnd type="triangle" w="lg" len="lg"/>
            </a:ln>
            <a:extLst>
              <a:ext uri="{909E8E84-426E-40dd-AFC4-6F175D3DCCD1}">
                <a14:hiddenFill xmlns:a14="http://schemas.microsoft.com/office/drawing/2010/main">
                  <a:noFill/>
                </a14:hiddenFill>
              </a:ext>
            </a:extLst>
          </p:spPr>
        </p:cxnSp>
        <p:sp>
          <p:nvSpPr>
            <p:cNvPr id="8" name="Freeform 7"/>
            <p:cNvSpPr/>
            <p:nvPr/>
          </p:nvSpPr>
          <p:spPr>
            <a:xfrm>
              <a:off x="5687056" y="5039753"/>
              <a:ext cx="1706785" cy="959148"/>
            </a:xfrm>
            <a:custGeom>
              <a:avLst/>
              <a:gdLst>
                <a:gd name="connsiteX0" fmla="*/ 0 w 1707444"/>
                <a:gd name="connsiteY0" fmla="*/ 0 h 959556"/>
                <a:gd name="connsiteX1" fmla="*/ 324555 w 1707444"/>
                <a:gd name="connsiteY1" fmla="*/ 395111 h 959556"/>
                <a:gd name="connsiteX2" fmla="*/ 1270000 w 1707444"/>
                <a:gd name="connsiteY2" fmla="*/ 522111 h 959556"/>
                <a:gd name="connsiteX3" fmla="*/ 1707444 w 1707444"/>
                <a:gd name="connsiteY3" fmla="*/ 959556 h 959556"/>
              </a:gdLst>
              <a:ahLst/>
              <a:cxnLst>
                <a:cxn ang="0">
                  <a:pos x="connsiteX0" y="connsiteY0"/>
                </a:cxn>
                <a:cxn ang="0">
                  <a:pos x="connsiteX1" y="connsiteY1"/>
                </a:cxn>
                <a:cxn ang="0">
                  <a:pos x="connsiteX2" y="connsiteY2"/>
                </a:cxn>
                <a:cxn ang="0">
                  <a:pos x="connsiteX3" y="connsiteY3"/>
                </a:cxn>
              </a:cxnLst>
              <a:rect l="l" t="t" r="r" b="b"/>
              <a:pathLst>
                <a:path w="1707444" h="959556">
                  <a:moveTo>
                    <a:pt x="0" y="0"/>
                  </a:moveTo>
                  <a:cubicBezTo>
                    <a:pt x="56444" y="154046"/>
                    <a:pt x="112888" y="308093"/>
                    <a:pt x="324555" y="395111"/>
                  </a:cubicBezTo>
                  <a:cubicBezTo>
                    <a:pt x="536222" y="482130"/>
                    <a:pt x="1039519" y="428037"/>
                    <a:pt x="1270000" y="522111"/>
                  </a:cubicBezTo>
                  <a:cubicBezTo>
                    <a:pt x="1500481" y="616185"/>
                    <a:pt x="1707444" y="959556"/>
                    <a:pt x="1707444" y="959556"/>
                  </a:cubicBezTo>
                </a:path>
              </a:pathLst>
            </a:custGeom>
            <a:ln w="28575" cmpd="sng">
              <a:solidFill>
                <a:srgbClr val="4F81BD"/>
              </a:solidFill>
              <a:tailEnd type="triangle" w="lg" len="lg"/>
            </a:ln>
          </p:spPr>
          <p:txBody>
            <a:bodyPr/>
            <a:lstStyle/>
            <a:p>
              <a:pPr>
                <a:defRPr/>
              </a:pPr>
              <a:endParaRPr lang="en-US" sz="1350" baseline="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9" name="Rectangle 8"/>
          <p:cNvSpPr>
            <a:spLocks noChangeArrowheads="1"/>
          </p:cNvSpPr>
          <p:nvPr/>
        </p:nvSpPr>
        <p:spPr bwMode="auto">
          <a:xfrm>
            <a:off x="1469637" y="782332"/>
            <a:ext cx="1632791"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charset="0"/>
              <a:buChar char="•"/>
              <a:defRPr sz="2800">
                <a:solidFill>
                  <a:schemeClr val="tx1"/>
                </a:solidFill>
                <a:latin typeface="Calibri" charset="0"/>
              </a:defRPr>
            </a:lvl1pPr>
            <a:lvl2pPr marL="742950" indent="-285750">
              <a:lnSpc>
                <a:spcPct val="90000"/>
              </a:lnSpc>
              <a:spcBef>
                <a:spcPts val="500"/>
              </a:spcBef>
              <a:buFont typeface="Arial" charset="0"/>
              <a:buChar char="•"/>
              <a:defRPr sz="2400">
                <a:solidFill>
                  <a:schemeClr val="tx1"/>
                </a:solidFill>
                <a:latin typeface="Calibri" charset="0"/>
              </a:defRPr>
            </a:lvl2pPr>
            <a:lvl3pPr marL="1143000" indent="-228600">
              <a:lnSpc>
                <a:spcPct val="90000"/>
              </a:lnSpc>
              <a:spcBef>
                <a:spcPts val="500"/>
              </a:spcBef>
              <a:buFont typeface="Arial" charset="0"/>
              <a:buChar char="•"/>
              <a:defRPr sz="2000">
                <a:solidFill>
                  <a:schemeClr val="tx1"/>
                </a:solidFill>
                <a:latin typeface="Calibri" charset="0"/>
              </a:defRPr>
            </a:lvl3pPr>
            <a:lvl4pPr marL="1600200" indent="-228600">
              <a:lnSpc>
                <a:spcPct val="90000"/>
              </a:lnSpc>
              <a:spcBef>
                <a:spcPts val="500"/>
              </a:spcBef>
              <a:buFont typeface="Arial" charset="0"/>
              <a:buChar char="•"/>
              <a:defRPr>
                <a:solidFill>
                  <a:schemeClr val="tx1"/>
                </a:solidFill>
                <a:latin typeface="Calibri" charset="0"/>
              </a:defRPr>
            </a:lvl4pPr>
            <a:lvl5pPr marL="2057400" indent="-228600">
              <a:lnSpc>
                <a:spcPct val="90000"/>
              </a:lnSpc>
              <a:spcBef>
                <a:spcPts val="500"/>
              </a:spcBef>
              <a:buFont typeface="Arial" charset="0"/>
              <a:buChar char="•"/>
              <a:defRPr>
                <a:solidFill>
                  <a:schemeClr val="tx1"/>
                </a:solidFill>
                <a:latin typeface="Calibri" charset="0"/>
              </a:defRPr>
            </a:lvl5pPr>
            <a:lvl6pPr marL="2514600" indent="-228600" eaLnBrk="0" fontAlgn="base" hangingPunct="0">
              <a:lnSpc>
                <a:spcPct val="90000"/>
              </a:lnSpc>
              <a:spcBef>
                <a:spcPts val="500"/>
              </a:spcBef>
              <a:spcAft>
                <a:spcPct val="0"/>
              </a:spcAft>
              <a:buFont typeface="Arial" charset="0"/>
              <a:buChar char="•"/>
              <a:defRPr>
                <a:solidFill>
                  <a:schemeClr val="tx1"/>
                </a:solidFill>
                <a:latin typeface="Calibri" charset="0"/>
              </a:defRPr>
            </a:lvl6pPr>
            <a:lvl7pPr marL="2971800" indent="-228600" eaLnBrk="0" fontAlgn="base" hangingPunct="0">
              <a:lnSpc>
                <a:spcPct val="90000"/>
              </a:lnSpc>
              <a:spcBef>
                <a:spcPts val="500"/>
              </a:spcBef>
              <a:spcAft>
                <a:spcPct val="0"/>
              </a:spcAft>
              <a:buFont typeface="Arial" charset="0"/>
              <a:buChar char="•"/>
              <a:defRPr>
                <a:solidFill>
                  <a:schemeClr val="tx1"/>
                </a:solidFill>
                <a:latin typeface="Calibri" charset="0"/>
              </a:defRPr>
            </a:lvl7pPr>
            <a:lvl8pPr marL="3429000" indent="-228600" eaLnBrk="0" fontAlgn="base" hangingPunct="0">
              <a:lnSpc>
                <a:spcPct val="90000"/>
              </a:lnSpc>
              <a:spcBef>
                <a:spcPts val="500"/>
              </a:spcBef>
              <a:spcAft>
                <a:spcPct val="0"/>
              </a:spcAft>
              <a:buFont typeface="Arial" charset="0"/>
              <a:buChar char="•"/>
              <a:defRPr>
                <a:solidFill>
                  <a:schemeClr val="tx1"/>
                </a:solidFill>
                <a:latin typeface="Calibri" charset="0"/>
              </a:defRPr>
            </a:lvl8pPr>
            <a:lvl9pPr marL="3886200" indent="-228600" eaLnBrk="0" fontAlgn="base" hangingPunct="0">
              <a:lnSpc>
                <a:spcPct val="90000"/>
              </a:lnSpc>
              <a:spcBef>
                <a:spcPts val="500"/>
              </a:spcBef>
              <a:spcAft>
                <a:spcPct val="0"/>
              </a:spcAft>
              <a:buFont typeface="Arial" charset="0"/>
              <a:buChar char="•"/>
              <a:defRPr>
                <a:solidFill>
                  <a:schemeClr val="tx1"/>
                </a:solidFill>
                <a:latin typeface="Calibri" charset="0"/>
              </a:defRPr>
            </a:lvl9pPr>
          </a:lstStyle>
          <a:p>
            <a:pPr>
              <a:lnSpc>
                <a:spcPct val="100000"/>
              </a:lnSpc>
              <a:spcBef>
                <a:spcPct val="0"/>
              </a:spcBef>
              <a:buFontTx/>
              <a:buNone/>
            </a:pPr>
            <a:r>
              <a:rPr lang="en-US" altLang="en-US" sz="1350" baseline="0" dirty="0">
                <a:latin typeface="Arial" charset="0"/>
              </a:rPr>
              <a:t>Consider each </a:t>
            </a:r>
            <a:r>
              <a:rPr lang="en-US" altLang="en-US" sz="1350" baseline="0" dirty="0" err="1">
                <a:latin typeface="Arial" charset="0"/>
              </a:rPr>
              <a:t>pkt</a:t>
            </a:r>
            <a:r>
              <a:rPr lang="en-US" altLang="en-US" sz="1350" baseline="0" dirty="0">
                <a:latin typeface="Arial" charset="0"/>
              </a:rPr>
              <a:t> as a </a:t>
            </a:r>
            <a:r>
              <a:rPr lang="en-US" altLang="en-US" sz="1350" baseline="0" dirty="0">
                <a:solidFill>
                  <a:srgbClr val="FF0000"/>
                </a:solidFill>
                <a:latin typeface="Arial" charset="0"/>
              </a:rPr>
              <a:t>request</a:t>
            </a:r>
            <a:endParaRPr lang="en-US" altLang="en-US" sz="1350" baseline="0" dirty="0">
              <a:latin typeface="Arial" charset="0"/>
            </a:endParaRPr>
          </a:p>
        </p:txBody>
      </p:sp>
      <p:sp>
        <p:nvSpPr>
          <p:cNvPr id="10" name="Rectangle 9"/>
          <p:cNvSpPr>
            <a:spLocks noChangeArrowheads="1"/>
          </p:cNvSpPr>
          <p:nvPr/>
        </p:nvSpPr>
        <p:spPr bwMode="auto">
          <a:xfrm>
            <a:off x="4526830" y="1328879"/>
            <a:ext cx="2614693" cy="265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charset="0"/>
              <a:buChar char="•"/>
              <a:defRPr sz="2800">
                <a:solidFill>
                  <a:schemeClr val="tx1"/>
                </a:solidFill>
                <a:latin typeface="Calibri" charset="0"/>
              </a:defRPr>
            </a:lvl1pPr>
            <a:lvl2pPr marL="742950" indent="-285750">
              <a:lnSpc>
                <a:spcPct val="90000"/>
              </a:lnSpc>
              <a:spcBef>
                <a:spcPts val="500"/>
              </a:spcBef>
              <a:buFont typeface="Arial" charset="0"/>
              <a:buChar char="•"/>
              <a:defRPr sz="2400">
                <a:solidFill>
                  <a:schemeClr val="tx1"/>
                </a:solidFill>
                <a:latin typeface="Calibri" charset="0"/>
              </a:defRPr>
            </a:lvl2pPr>
            <a:lvl3pPr marL="1143000" indent="-228600">
              <a:lnSpc>
                <a:spcPct val="90000"/>
              </a:lnSpc>
              <a:spcBef>
                <a:spcPts val="500"/>
              </a:spcBef>
              <a:buFont typeface="Arial" charset="0"/>
              <a:buChar char="•"/>
              <a:defRPr sz="2000">
                <a:solidFill>
                  <a:schemeClr val="tx1"/>
                </a:solidFill>
                <a:latin typeface="Calibri" charset="0"/>
              </a:defRPr>
            </a:lvl3pPr>
            <a:lvl4pPr marL="1600200" indent="-228600">
              <a:lnSpc>
                <a:spcPct val="90000"/>
              </a:lnSpc>
              <a:spcBef>
                <a:spcPts val="500"/>
              </a:spcBef>
              <a:buFont typeface="Arial" charset="0"/>
              <a:buChar char="•"/>
              <a:defRPr>
                <a:solidFill>
                  <a:schemeClr val="tx1"/>
                </a:solidFill>
                <a:latin typeface="Calibri" charset="0"/>
              </a:defRPr>
            </a:lvl4pPr>
            <a:lvl5pPr marL="2057400" indent="-228600">
              <a:lnSpc>
                <a:spcPct val="90000"/>
              </a:lnSpc>
              <a:spcBef>
                <a:spcPts val="500"/>
              </a:spcBef>
              <a:buFont typeface="Arial" charset="0"/>
              <a:buChar char="•"/>
              <a:defRPr>
                <a:solidFill>
                  <a:schemeClr val="tx1"/>
                </a:solidFill>
                <a:latin typeface="Calibri" charset="0"/>
              </a:defRPr>
            </a:lvl5pPr>
            <a:lvl6pPr marL="2514600" indent="-228600" eaLnBrk="0" fontAlgn="base" hangingPunct="0">
              <a:lnSpc>
                <a:spcPct val="90000"/>
              </a:lnSpc>
              <a:spcBef>
                <a:spcPts val="500"/>
              </a:spcBef>
              <a:spcAft>
                <a:spcPct val="0"/>
              </a:spcAft>
              <a:buFont typeface="Arial" charset="0"/>
              <a:buChar char="•"/>
              <a:defRPr>
                <a:solidFill>
                  <a:schemeClr val="tx1"/>
                </a:solidFill>
                <a:latin typeface="Calibri" charset="0"/>
              </a:defRPr>
            </a:lvl6pPr>
            <a:lvl7pPr marL="2971800" indent="-228600" eaLnBrk="0" fontAlgn="base" hangingPunct="0">
              <a:lnSpc>
                <a:spcPct val="90000"/>
              </a:lnSpc>
              <a:spcBef>
                <a:spcPts val="500"/>
              </a:spcBef>
              <a:spcAft>
                <a:spcPct val="0"/>
              </a:spcAft>
              <a:buFont typeface="Arial" charset="0"/>
              <a:buChar char="•"/>
              <a:defRPr>
                <a:solidFill>
                  <a:schemeClr val="tx1"/>
                </a:solidFill>
                <a:latin typeface="Calibri" charset="0"/>
              </a:defRPr>
            </a:lvl7pPr>
            <a:lvl8pPr marL="3429000" indent="-228600" eaLnBrk="0" fontAlgn="base" hangingPunct="0">
              <a:lnSpc>
                <a:spcPct val="90000"/>
              </a:lnSpc>
              <a:spcBef>
                <a:spcPts val="500"/>
              </a:spcBef>
              <a:spcAft>
                <a:spcPct val="0"/>
              </a:spcAft>
              <a:buFont typeface="Arial" charset="0"/>
              <a:buChar char="•"/>
              <a:defRPr>
                <a:solidFill>
                  <a:schemeClr val="tx1"/>
                </a:solidFill>
                <a:latin typeface="Calibri" charset="0"/>
              </a:defRPr>
            </a:lvl8pPr>
            <a:lvl9pPr marL="3886200" indent="-228600" eaLnBrk="0" fontAlgn="base" hangingPunct="0">
              <a:lnSpc>
                <a:spcPct val="90000"/>
              </a:lnSpc>
              <a:spcBef>
                <a:spcPts val="500"/>
              </a:spcBef>
              <a:spcAft>
                <a:spcPct val="0"/>
              </a:spcAft>
              <a:buFont typeface="Arial" charset="0"/>
              <a:buChar char="•"/>
              <a:defRPr>
                <a:solidFill>
                  <a:schemeClr val="tx1"/>
                </a:solidFill>
                <a:latin typeface="Calibri" charset="0"/>
              </a:defRPr>
            </a:lvl9pPr>
          </a:lstStyle>
          <a:p>
            <a:pPr>
              <a:lnSpc>
                <a:spcPct val="100000"/>
              </a:lnSpc>
              <a:spcBef>
                <a:spcPct val="0"/>
              </a:spcBef>
              <a:buFontTx/>
              <a:buNone/>
            </a:pPr>
            <a:r>
              <a:rPr lang="en-US" altLang="en-US" sz="1125" baseline="0">
                <a:latin typeface="Arial" charset="0"/>
              </a:rPr>
              <a:t>- Network as a </a:t>
            </a:r>
            <a:r>
              <a:rPr lang="en-US" altLang="en-US" sz="1125" baseline="0">
                <a:solidFill>
                  <a:srgbClr val="FF0000"/>
                </a:solidFill>
                <a:latin typeface="Arial" charset="0"/>
              </a:rPr>
              <a:t>single virtual server</a:t>
            </a:r>
          </a:p>
        </p:txBody>
      </p:sp>
      <p:sp>
        <p:nvSpPr>
          <p:cNvPr id="11" name="Rectangle 10"/>
          <p:cNvSpPr>
            <a:spLocks noChangeArrowheads="1"/>
          </p:cNvSpPr>
          <p:nvPr/>
        </p:nvSpPr>
        <p:spPr bwMode="auto">
          <a:xfrm>
            <a:off x="4526830" y="2236577"/>
            <a:ext cx="3004352" cy="6117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charset="0"/>
              <a:buChar char="•"/>
              <a:defRPr sz="2800">
                <a:solidFill>
                  <a:schemeClr val="tx1"/>
                </a:solidFill>
                <a:latin typeface="Calibri" charset="0"/>
              </a:defRPr>
            </a:lvl1pPr>
            <a:lvl2pPr marL="742950" indent="-285750">
              <a:lnSpc>
                <a:spcPct val="90000"/>
              </a:lnSpc>
              <a:spcBef>
                <a:spcPts val="500"/>
              </a:spcBef>
              <a:buFont typeface="Arial" charset="0"/>
              <a:buChar char="•"/>
              <a:defRPr sz="2400">
                <a:solidFill>
                  <a:schemeClr val="tx1"/>
                </a:solidFill>
                <a:latin typeface="Calibri" charset="0"/>
              </a:defRPr>
            </a:lvl2pPr>
            <a:lvl3pPr marL="1143000" indent="-228600">
              <a:lnSpc>
                <a:spcPct val="90000"/>
              </a:lnSpc>
              <a:spcBef>
                <a:spcPts val="500"/>
              </a:spcBef>
              <a:buFont typeface="Arial" charset="0"/>
              <a:buChar char="•"/>
              <a:defRPr sz="2000">
                <a:solidFill>
                  <a:schemeClr val="tx1"/>
                </a:solidFill>
                <a:latin typeface="Calibri" charset="0"/>
              </a:defRPr>
            </a:lvl3pPr>
            <a:lvl4pPr marL="1600200" indent="-228600">
              <a:lnSpc>
                <a:spcPct val="90000"/>
              </a:lnSpc>
              <a:spcBef>
                <a:spcPts val="500"/>
              </a:spcBef>
              <a:buFont typeface="Arial" charset="0"/>
              <a:buChar char="•"/>
              <a:defRPr>
                <a:solidFill>
                  <a:schemeClr val="tx1"/>
                </a:solidFill>
                <a:latin typeface="Calibri" charset="0"/>
              </a:defRPr>
            </a:lvl4pPr>
            <a:lvl5pPr marL="2057400" indent="-228600">
              <a:lnSpc>
                <a:spcPct val="90000"/>
              </a:lnSpc>
              <a:spcBef>
                <a:spcPts val="500"/>
              </a:spcBef>
              <a:buFont typeface="Arial" charset="0"/>
              <a:buChar char="•"/>
              <a:defRPr>
                <a:solidFill>
                  <a:schemeClr val="tx1"/>
                </a:solidFill>
                <a:latin typeface="Calibri" charset="0"/>
              </a:defRPr>
            </a:lvl5pPr>
            <a:lvl6pPr marL="2514600" indent="-228600" eaLnBrk="0" fontAlgn="base" hangingPunct="0">
              <a:lnSpc>
                <a:spcPct val="90000"/>
              </a:lnSpc>
              <a:spcBef>
                <a:spcPts val="500"/>
              </a:spcBef>
              <a:spcAft>
                <a:spcPct val="0"/>
              </a:spcAft>
              <a:buFont typeface="Arial" charset="0"/>
              <a:buChar char="•"/>
              <a:defRPr>
                <a:solidFill>
                  <a:schemeClr val="tx1"/>
                </a:solidFill>
                <a:latin typeface="Calibri" charset="0"/>
              </a:defRPr>
            </a:lvl6pPr>
            <a:lvl7pPr marL="2971800" indent="-228600" eaLnBrk="0" fontAlgn="base" hangingPunct="0">
              <a:lnSpc>
                <a:spcPct val="90000"/>
              </a:lnSpc>
              <a:spcBef>
                <a:spcPts val="500"/>
              </a:spcBef>
              <a:spcAft>
                <a:spcPct val="0"/>
              </a:spcAft>
              <a:buFont typeface="Arial" charset="0"/>
              <a:buChar char="•"/>
              <a:defRPr>
                <a:solidFill>
                  <a:schemeClr val="tx1"/>
                </a:solidFill>
                <a:latin typeface="Calibri" charset="0"/>
              </a:defRPr>
            </a:lvl7pPr>
            <a:lvl8pPr marL="3429000" indent="-228600" eaLnBrk="0" fontAlgn="base" hangingPunct="0">
              <a:lnSpc>
                <a:spcPct val="90000"/>
              </a:lnSpc>
              <a:spcBef>
                <a:spcPts val="500"/>
              </a:spcBef>
              <a:spcAft>
                <a:spcPct val="0"/>
              </a:spcAft>
              <a:buFont typeface="Arial" charset="0"/>
              <a:buChar char="•"/>
              <a:defRPr>
                <a:solidFill>
                  <a:schemeClr val="tx1"/>
                </a:solidFill>
                <a:latin typeface="Calibri" charset="0"/>
              </a:defRPr>
            </a:lvl8pPr>
            <a:lvl9pPr marL="3886200" indent="-228600" eaLnBrk="0" fontAlgn="base" hangingPunct="0">
              <a:lnSpc>
                <a:spcPct val="90000"/>
              </a:lnSpc>
              <a:spcBef>
                <a:spcPts val="500"/>
              </a:spcBef>
              <a:spcAft>
                <a:spcPct val="0"/>
              </a:spcAft>
              <a:buFont typeface="Arial" charset="0"/>
              <a:buChar char="•"/>
              <a:defRPr>
                <a:solidFill>
                  <a:schemeClr val="tx1"/>
                </a:solidFill>
                <a:latin typeface="Calibri" charset="0"/>
              </a:defRPr>
            </a:lvl9pPr>
          </a:lstStyle>
          <a:p>
            <a:pPr>
              <a:lnSpc>
                <a:spcPct val="100000"/>
              </a:lnSpc>
              <a:spcBef>
                <a:spcPct val="0"/>
              </a:spcBef>
              <a:buFontTx/>
              <a:buNone/>
            </a:pPr>
            <a:r>
              <a:rPr lang="en-US" altLang="en-US" sz="1125" baseline="0" dirty="0">
                <a:latin typeface="Arial" charset="0"/>
              </a:rPr>
              <a:t>- Network functions (</a:t>
            </a:r>
            <a:r>
              <a:rPr lang="en-US" altLang="en-US" sz="1125" b="1" i="1" baseline="0" dirty="0">
                <a:solidFill>
                  <a:srgbClr val="C00000"/>
                </a:solidFill>
                <a:latin typeface="Arial" charset="0"/>
              </a:rPr>
              <a:t>logically</a:t>
            </a:r>
            <a:r>
              <a:rPr lang="en-US" altLang="en-US" sz="1125" baseline="0" dirty="0">
                <a:latin typeface="Arial" charset="0"/>
              </a:rPr>
              <a:t>) </a:t>
            </a:r>
            <a:r>
              <a:rPr lang="en-US" altLang="en-US" sz="1125" baseline="0" dirty="0">
                <a:solidFill>
                  <a:srgbClr val="FF0000"/>
                </a:solidFill>
                <a:latin typeface="Arial" charset="0"/>
              </a:rPr>
              <a:t>invoked on each new </a:t>
            </a:r>
            <a:r>
              <a:rPr lang="en-US" altLang="en-US" sz="1125" baseline="0" dirty="0" smtClean="0">
                <a:solidFill>
                  <a:srgbClr val="FF0000"/>
                </a:solidFill>
                <a:latin typeface="Arial" charset="0"/>
              </a:rPr>
              <a:t>p</a:t>
            </a:r>
            <a:r>
              <a:rPr lang="en-US" altLang="zh-CN" sz="1125" baseline="0" dirty="0" smtClean="0">
                <a:solidFill>
                  <a:srgbClr val="FF0000"/>
                </a:solidFill>
                <a:latin typeface="Arial" charset="0"/>
              </a:rPr>
              <a:t>ac</a:t>
            </a:r>
            <a:r>
              <a:rPr lang="en-US" altLang="en-US" sz="1125" baseline="0" dirty="0" smtClean="0">
                <a:solidFill>
                  <a:srgbClr val="FF0000"/>
                </a:solidFill>
                <a:latin typeface="Arial" charset="0"/>
              </a:rPr>
              <a:t>ket</a:t>
            </a:r>
            <a:r>
              <a:rPr lang="en-US" altLang="en-US" sz="1125" baseline="0" dirty="0">
                <a:latin typeface="Arial" charset="0"/>
              </a:rPr>
              <a:t>, returning how net handles that request</a:t>
            </a:r>
          </a:p>
        </p:txBody>
      </p:sp>
      <p:sp>
        <p:nvSpPr>
          <p:cNvPr id="12" name="Rectangle 11"/>
          <p:cNvSpPr>
            <a:spLocks noChangeArrowheads="1"/>
          </p:cNvSpPr>
          <p:nvPr/>
        </p:nvSpPr>
        <p:spPr bwMode="auto">
          <a:xfrm>
            <a:off x="4526830" y="1622277"/>
            <a:ext cx="3253735" cy="43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charset="0"/>
              <a:buChar char="•"/>
              <a:defRPr sz="2800">
                <a:solidFill>
                  <a:schemeClr val="tx1"/>
                </a:solidFill>
                <a:latin typeface="Calibri" charset="0"/>
              </a:defRPr>
            </a:lvl1pPr>
            <a:lvl2pPr marL="742950" indent="-285750">
              <a:lnSpc>
                <a:spcPct val="90000"/>
              </a:lnSpc>
              <a:spcBef>
                <a:spcPts val="500"/>
              </a:spcBef>
              <a:buFont typeface="Arial" charset="0"/>
              <a:buChar char="•"/>
              <a:defRPr sz="2400">
                <a:solidFill>
                  <a:schemeClr val="tx1"/>
                </a:solidFill>
                <a:latin typeface="Calibri" charset="0"/>
              </a:defRPr>
            </a:lvl2pPr>
            <a:lvl3pPr marL="1143000" indent="-228600">
              <a:lnSpc>
                <a:spcPct val="90000"/>
              </a:lnSpc>
              <a:spcBef>
                <a:spcPts val="500"/>
              </a:spcBef>
              <a:buFont typeface="Arial" charset="0"/>
              <a:buChar char="•"/>
              <a:defRPr sz="2000">
                <a:solidFill>
                  <a:schemeClr val="tx1"/>
                </a:solidFill>
                <a:latin typeface="Calibri" charset="0"/>
              </a:defRPr>
            </a:lvl3pPr>
            <a:lvl4pPr marL="1600200" indent="-228600">
              <a:lnSpc>
                <a:spcPct val="90000"/>
              </a:lnSpc>
              <a:spcBef>
                <a:spcPts val="500"/>
              </a:spcBef>
              <a:buFont typeface="Arial" charset="0"/>
              <a:buChar char="•"/>
              <a:defRPr>
                <a:solidFill>
                  <a:schemeClr val="tx1"/>
                </a:solidFill>
                <a:latin typeface="Calibri" charset="0"/>
              </a:defRPr>
            </a:lvl4pPr>
            <a:lvl5pPr marL="2057400" indent="-228600">
              <a:lnSpc>
                <a:spcPct val="90000"/>
              </a:lnSpc>
              <a:spcBef>
                <a:spcPts val="500"/>
              </a:spcBef>
              <a:buFont typeface="Arial" charset="0"/>
              <a:buChar char="•"/>
              <a:defRPr>
                <a:solidFill>
                  <a:schemeClr val="tx1"/>
                </a:solidFill>
                <a:latin typeface="Calibri" charset="0"/>
              </a:defRPr>
            </a:lvl5pPr>
            <a:lvl6pPr marL="2514600" indent="-228600" eaLnBrk="0" fontAlgn="base" hangingPunct="0">
              <a:lnSpc>
                <a:spcPct val="90000"/>
              </a:lnSpc>
              <a:spcBef>
                <a:spcPts val="500"/>
              </a:spcBef>
              <a:spcAft>
                <a:spcPct val="0"/>
              </a:spcAft>
              <a:buFont typeface="Arial" charset="0"/>
              <a:buChar char="•"/>
              <a:defRPr>
                <a:solidFill>
                  <a:schemeClr val="tx1"/>
                </a:solidFill>
                <a:latin typeface="Calibri" charset="0"/>
              </a:defRPr>
            </a:lvl6pPr>
            <a:lvl7pPr marL="2971800" indent="-228600" eaLnBrk="0" fontAlgn="base" hangingPunct="0">
              <a:lnSpc>
                <a:spcPct val="90000"/>
              </a:lnSpc>
              <a:spcBef>
                <a:spcPts val="500"/>
              </a:spcBef>
              <a:spcAft>
                <a:spcPct val="0"/>
              </a:spcAft>
              <a:buFont typeface="Arial" charset="0"/>
              <a:buChar char="•"/>
              <a:defRPr>
                <a:solidFill>
                  <a:schemeClr val="tx1"/>
                </a:solidFill>
                <a:latin typeface="Calibri" charset="0"/>
              </a:defRPr>
            </a:lvl7pPr>
            <a:lvl8pPr marL="3429000" indent="-228600" eaLnBrk="0" fontAlgn="base" hangingPunct="0">
              <a:lnSpc>
                <a:spcPct val="90000"/>
              </a:lnSpc>
              <a:spcBef>
                <a:spcPts val="500"/>
              </a:spcBef>
              <a:spcAft>
                <a:spcPct val="0"/>
              </a:spcAft>
              <a:buFont typeface="Arial" charset="0"/>
              <a:buChar char="•"/>
              <a:defRPr>
                <a:solidFill>
                  <a:schemeClr val="tx1"/>
                </a:solidFill>
                <a:latin typeface="Calibri" charset="0"/>
              </a:defRPr>
            </a:lvl8pPr>
            <a:lvl9pPr marL="3886200" indent="-228600" eaLnBrk="0" fontAlgn="base" hangingPunct="0">
              <a:lnSpc>
                <a:spcPct val="90000"/>
              </a:lnSpc>
              <a:spcBef>
                <a:spcPts val="500"/>
              </a:spcBef>
              <a:spcAft>
                <a:spcPct val="0"/>
              </a:spcAft>
              <a:buFont typeface="Arial" charset="0"/>
              <a:buChar char="•"/>
              <a:defRPr>
                <a:solidFill>
                  <a:schemeClr val="tx1"/>
                </a:solidFill>
                <a:latin typeface="Calibri" charset="0"/>
              </a:defRPr>
            </a:lvl9pPr>
          </a:lstStyle>
          <a:p>
            <a:pPr>
              <a:lnSpc>
                <a:spcPct val="100000"/>
              </a:lnSpc>
              <a:spcBef>
                <a:spcPct val="0"/>
              </a:spcBef>
              <a:buFontTx/>
              <a:buNone/>
            </a:pPr>
            <a:r>
              <a:rPr lang="en-US" altLang="en-US" sz="1125" baseline="0" dirty="0">
                <a:latin typeface="Arial" charset="0"/>
              </a:rPr>
              <a:t>- Network functions expressed in </a:t>
            </a:r>
            <a:r>
              <a:rPr lang="en-US" altLang="en-US" sz="1125" baseline="0" dirty="0">
                <a:solidFill>
                  <a:srgbClr val="FF0000"/>
                </a:solidFill>
                <a:latin typeface="Arial" charset="0"/>
              </a:rPr>
              <a:t>general purpose language</a:t>
            </a:r>
          </a:p>
        </p:txBody>
      </p:sp>
      <p:sp>
        <p:nvSpPr>
          <p:cNvPr id="15" name="Rectangle 14"/>
          <p:cNvSpPr>
            <a:spLocks noChangeArrowheads="1"/>
          </p:cNvSpPr>
          <p:nvPr/>
        </p:nvSpPr>
        <p:spPr bwMode="auto">
          <a:xfrm>
            <a:off x="4536612" y="2950074"/>
            <a:ext cx="2912742" cy="265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charset="0"/>
              <a:buChar char="•"/>
              <a:defRPr sz="2800">
                <a:solidFill>
                  <a:schemeClr val="tx1"/>
                </a:solidFill>
                <a:latin typeface="Calibri" charset="0"/>
              </a:defRPr>
            </a:lvl1pPr>
            <a:lvl2pPr marL="742950" indent="-285750">
              <a:lnSpc>
                <a:spcPct val="90000"/>
              </a:lnSpc>
              <a:spcBef>
                <a:spcPts val="500"/>
              </a:spcBef>
              <a:buFont typeface="Arial" charset="0"/>
              <a:buChar char="•"/>
              <a:defRPr sz="2400">
                <a:solidFill>
                  <a:schemeClr val="tx1"/>
                </a:solidFill>
                <a:latin typeface="Calibri" charset="0"/>
              </a:defRPr>
            </a:lvl2pPr>
            <a:lvl3pPr marL="1143000" indent="-228600">
              <a:lnSpc>
                <a:spcPct val="90000"/>
              </a:lnSpc>
              <a:spcBef>
                <a:spcPts val="500"/>
              </a:spcBef>
              <a:buFont typeface="Arial" charset="0"/>
              <a:buChar char="•"/>
              <a:defRPr sz="2000">
                <a:solidFill>
                  <a:schemeClr val="tx1"/>
                </a:solidFill>
                <a:latin typeface="Calibri" charset="0"/>
              </a:defRPr>
            </a:lvl3pPr>
            <a:lvl4pPr marL="1600200" indent="-228600">
              <a:lnSpc>
                <a:spcPct val="90000"/>
              </a:lnSpc>
              <a:spcBef>
                <a:spcPts val="500"/>
              </a:spcBef>
              <a:buFont typeface="Arial" charset="0"/>
              <a:buChar char="•"/>
              <a:defRPr>
                <a:solidFill>
                  <a:schemeClr val="tx1"/>
                </a:solidFill>
                <a:latin typeface="Calibri" charset="0"/>
              </a:defRPr>
            </a:lvl4pPr>
            <a:lvl5pPr marL="2057400" indent="-228600">
              <a:lnSpc>
                <a:spcPct val="90000"/>
              </a:lnSpc>
              <a:spcBef>
                <a:spcPts val="500"/>
              </a:spcBef>
              <a:buFont typeface="Arial" charset="0"/>
              <a:buChar char="•"/>
              <a:defRPr>
                <a:solidFill>
                  <a:schemeClr val="tx1"/>
                </a:solidFill>
                <a:latin typeface="Calibri" charset="0"/>
              </a:defRPr>
            </a:lvl5pPr>
            <a:lvl6pPr marL="2514600" indent="-228600" eaLnBrk="0" fontAlgn="base" hangingPunct="0">
              <a:lnSpc>
                <a:spcPct val="90000"/>
              </a:lnSpc>
              <a:spcBef>
                <a:spcPts val="500"/>
              </a:spcBef>
              <a:spcAft>
                <a:spcPct val="0"/>
              </a:spcAft>
              <a:buFont typeface="Arial" charset="0"/>
              <a:buChar char="•"/>
              <a:defRPr>
                <a:solidFill>
                  <a:schemeClr val="tx1"/>
                </a:solidFill>
                <a:latin typeface="Calibri" charset="0"/>
              </a:defRPr>
            </a:lvl6pPr>
            <a:lvl7pPr marL="2971800" indent="-228600" eaLnBrk="0" fontAlgn="base" hangingPunct="0">
              <a:lnSpc>
                <a:spcPct val="90000"/>
              </a:lnSpc>
              <a:spcBef>
                <a:spcPts val="500"/>
              </a:spcBef>
              <a:spcAft>
                <a:spcPct val="0"/>
              </a:spcAft>
              <a:buFont typeface="Arial" charset="0"/>
              <a:buChar char="•"/>
              <a:defRPr>
                <a:solidFill>
                  <a:schemeClr val="tx1"/>
                </a:solidFill>
                <a:latin typeface="Calibri" charset="0"/>
              </a:defRPr>
            </a:lvl7pPr>
            <a:lvl8pPr marL="3429000" indent="-228600" eaLnBrk="0" fontAlgn="base" hangingPunct="0">
              <a:lnSpc>
                <a:spcPct val="90000"/>
              </a:lnSpc>
              <a:spcBef>
                <a:spcPts val="500"/>
              </a:spcBef>
              <a:spcAft>
                <a:spcPct val="0"/>
              </a:spcAft>
              <a:buFont typeface="Arial" charset="0"/>
              <a:buChar char="•"/>
              <a:defRPr>
                <a:solidFill>
                  <a:schemeClr val="tx1"/>
                </a:solidFill>
                <a:latin typeface="Calibri" charset="0"/>
              </a:defRPr>
            </a:lvl8pPr>
            <a:lvl9pPr marL="3886200" indent="-228600" eaLnBrk="0" fontAlgn="base" hangingPunct="0">
              <a:lnSpc>
                <a:spcPct val="90000"/>
              </a:lnSpc>
              <a:spcBef>
                <a:spcPts val="500"/>
              </a:spcBef>
              <a:spcAft>
                <a:spcPct val="0"/>
              </a:spcAft>
              <a:buFont typeface="Arial" charset="0"/>
              <a:buChar char="•"/>
              <a:defRPr>
                <a:solidFill>
                  <a:schemeClr val="tx1"/>
                </a:solidFill>
                <a:latin typeface="Calibri" charset="0"/>
              </a:defRPr>
            </a:lvl9pPr>
          </a:lstStyle>
          <a:p>
            <a:pPr>
              <a:lnSpc>
                <a:spcPct val="100000"/>
              </a:lnSpc>
              <a:spcBef>
                <a:spcPct val="0"/>
              </a:spcBef>
              <a:buFontTx/>
              <a:buNone/>
            </a:pPr>
            <a:r>
              <a:rPr lang="en-US" altLang="en-US" sz="1125" baseline="0" dirty="0">
                <a:latin typeface="Arial" charset="0"/>
              </a:rPr>
              <a:t>- Network decision can depend on L2 to</a:t>
            </a:r>
            <a:r>
              <a:rPr lang="en-US" altLang="en-US" sz="1125" baseline="0" dirty="0">
                <a:solidFill>
                  <a:srgbClr val="FF0000"/>
                </a:solidFill>
                <a:latin typeface="Arial" charset="0"/>
              </a:rPr>
              <a:t> L7</a:t>
            </a:r>
          </a:p>
        </p:txBody>
      </p:sp>
      <p:sp>
        <p:nvSpPr>
          <p:cNvPr id="2" name="Rectangle 1"/>
          <p:cNvSpPr/>
          <p:nvPr/>
        </p:nvSpPr>
        <p:spPr>
          <a:xfrm>
            <a:off x="1469637" y="141402"/>
            <a:ext cx="5979161" cy="415498"/>
          </a:xfrm>
          <a:prstGeom prst="rect">
            <a:avLst/>
          </a:prstGeom>
        </p:spPr>
        <p:txBody>
          <a:bodyPr wrap="square">
            <a:spAutoFit/>
          </a:bodyPr>
          <a:lstStyle/>
          <a:p>
            <a:r>
              <a:rPr lang="en-US" altLang="zh-CN" sz="2100" baseline="0" dirty="0">
                <a:solidFill>
                  <a:schemeClr val="bg1"/>
                </a:solidFill>
              </a:rPr>
              <a:t>Maple: High-level SDN Programming Language</a:t>
            </a:r>
            <a:endParaRPr lang="en-US" sz="2100" baseline="0" dirty="0"/>
          </a:p>
        </p:txBody>
      </p:sp>
      <p:sp>
        <p:nvSpPr>
          <p:cNvPr id="14" name="TextBox 13"/>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spTree>
    <p:extLst>
      <p:ext uri="{BB962C8B-B14F-4D97-AF65-F5344CB8AC3E}">
        <p14:creationId xmlns:p14="http://schemas.microsoft.com/office/powerpoint/2010/main" val="188968793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4211"/>
            <a:ext cx="6614505" cy="514350"/>
          </a:xfrm>
        </p:spPr>
        <p:txBody>
          <a:bodyPr/>
          <a:lstStyle/>
          <a:p>
            <a:pPr lvl="0"/>
            <a:r>
              <a:rPr lang="en-US" altLang="zh-CN" dirty="0" smtClean="0">
                <a:solidFill>
                  <a:schemeClr val="bg1"/>
                </a:solidFill>
              </a:rPr>
              <a:t>Example</a:t>
            </a:r>
            <a:endParaRPr lang="en-US" dirty="0">
              <a:solidFill>
                <a:schemeClr val="bg1"/>
              </a:solidFill>
            </a:endParaRPr>
          </a:p>
        </p:txBody>
      </p:sp>
      <p:sp>
        <p:nvSpPr>
          <p:cNvPr id="5" name="Shape 138"/>
          <p:cNvSpPr/>
          <p:nvPr/>
        </p:nvSpPr>
        <p:spPr>
          <a:xfrm>
            <a:off x="1274579" y="1158897"/>
            <a:ext cx="6574908" cy="3122568"/>
          </a:xfrm>
          <a:prstGeom prst="rect">
            <a:avLst/>
          </a:prstGeom>
          <a:noFill/>
          <a:ln w="12700" cap="flat" cmpd="sng">
            <a:solidFill>
              <a:srgbClr val="660066"/>
            </a:solidFill>
            <a:prstDash val="solid"/>
            <a:miter/>
            <a:headEnd type="none" w="med" len="med"/>
            <a:tailEnd type="none" w="med" len="med"/>
          </a:ln>
        </p:spPr>
        <p:txBody>
          <a:bodyPr lIns="0" tIns="0" rIns="0" bIns="0" anchor="b" anchorCtr="0">
            <a:noAutofit/>
          </a:bodyPr>
          <a:lstStyle/>
          <a:p>
            <a:pPr>
              <a:spcBef>
                <a:spcPts val="0"/>
              </a:spcBef>
              <a:spcAft>
                <a:spcPts val="0"/>
              </a:spcAft>
            </a:pPr>
            <a:endParaRPr sz="1800"/>
          </a:p>
        </p:txBody>
      </p:sp>
      <p:sp>
        <p:nvSpPr>
          <p:cNvPr id="6" name="Shape 139"/>
          <p:cNvSpPr txBox="1"/>
          <p:nvPr/>
        </p:nvSpPr>
        <p:spPr>
          <a:xfrm>
            <a:off x="1274579" y="1158897"/>
            <a:ext cx="6412732" cy="3122569"/>
          </a:xfrm>
          <a:prstGeom prst="rect">
            <a:avLst/>
          </a:prstGeom>
          <a:noFill/>
          <a:ln>
            <a:noFill/>
          </a:ln>
        </p:spPr>
        <p:txBody>
          <a:bodyPr lIns="68569" tIns="68569" rIns="68569" bIns="68569" anchor="t" anchorCtr="0">
            <a:noAutofit/>
          </a:bodyPr>
          <a:lstStyle/>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 private static final String[] H12_TAP = { H1, "openflow:1:2", "openflow:2:1"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2. private static final String[] H12_ONE = { H1, "openflow:1:2", "openflow:2:3", "openflow:4:1"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3. private static final String[] H12_TWO = { H1, "openflow:1:3", "openflow:3:2", "openflow:4:1" }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4.​void </a:t>
            </a:r>
            <a:r>
              <a:rPr lang="en-US" sz="900" b="1" baseline="0" dirty="0">
                <a:solidFill>
                  <a:schemeClr val="dk1"/>
                </a:solidFill>
                <a:highlight>
                  <a:srgbClr val="FFFFFF"/>
                </a:highlight>
                <a:latin typeface="Consolas" charset="0"/>
                <a:ea typeface="Consolas" charset="0"/>
                <a:cs typeface="Consolas" charset="0"/>
              </a:rPr>
              <a:t>f</a:t>
            </a:r>
            <a:r>
              <a:rPr lang="en-US" sz="900" baseline="0" dirty="0">
                <a:solidFill>
                  <a:schemeClr val="dk1"/>
                </a:solidFill>
                <a:highlight>
                  <a:srgbClr val="FFFFFF"/>
                </a:highlight>
                <a:latin typeface="Consolas" charset="0"/>
                <a:ea typeface="Consolas" charset="0"/>
                <a:cs typeface="Consolas" charset="0"/>
              </a:rPr>
              <a:t>(</a:t>
            </a:r>
            <a:r>
              <a:rPr lang="en-US" sz="900" b="1" baseline="0" dirty="0">
                <a:solidFill>
                  <a:schemeClr val="dk1"/>
                </a:solidFill>
                <a:highlight>
                  <a:srgbClr val="FFFFFF"/>
                </a:highlight>
                <a:latin typeface="Consolas" charset="0"/>
                <a:ea typeface="Consolas" charset="0"/>
                <a:cs typeface="Consolas" charset="0"/>
              </a:rPr>
              <a:t>Packet</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pkt</a:t>
            </a:r>
            <a:r>
              <a:rPr lang="en-US" sz="900" baseline="0" dirty="0">
                <a:solidFill>
                  <a:schemeClr val="dk1"/>
                </a:solidFill>
                <a:highlight>
                  <a:srgbClr val="FFFFFF"/>
                </a:highlight>
                <a:latin typeface="Consolas" charset="0"/>
                <a:ea typeface="Consolas" charset="0"/>
                <a:cs typeface="Consolas" charset="0"/>
              </a:rPr>
              <a:t>)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5.     </a:t>
            </a:r>
            <a:r>
              <a:rPr lang="en-US" sz="900" baseline="0" dirty="0" err="1">
                <a:solidFill>
                  <a:schemeClr val="dk1"/>
                </a:solidFill>
                <a:highlight>
                  <a:srgbClr val="FFFFFF"/>
                </a:highlight>
                <a:latin typeface="Consolas" charset="0"/>
                <a:ea typeface="Consolas" charset="0"/>
                <a:cs typeface="Consolas" charset="0"/>
              </a:rPr>
              <a:t>int</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srcIP</a:t>
            </a:r>
            <a:r>
              <a:rPr lang="en-US" sz="900" baseline="0" dirty="0">
                <a:solidFill>
                  <a:schemeClr val="dk1"/>
                </a:solidFill>
                <a:highlight>
                  <a:srgbClr val="FFFFFF"/>
                </a:highlight>
                <a:latin typeface="Consolas" charset="0"/>
                <a:ea typeface="Consolas" charset="0"/>
                <a:cs typeface="Consolas" charset="0"/>
              </a:rPr>
              <a:t> = </a:t>
            </a:r>
            <a:r>
              <a:rPr lang="en-US" sz="900" baseline="0" dirty="0" err="1">
                <a:solidFill>
                  <a:schemeClr val="dk1"/>
                </a:solidFill>
                <a:highlight>
                  <a:srgbClr val="FFFFFF"/>
                </a:highlight>
                <a:latin typeface="Consolas" charset="0"/>
                <a:ea typeface="Consolas" charset="0"/>
                <a:cs typeface="Consolas" charset="0"/>
              </a:rPr>
              <a:t>pkt.srcIP</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int</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dstIP</a:t>
            </a:r>
            <a:r>
              <a:rPr lang="en-US" sz="900" baseline="0" dirty="0">
                <a:solidFill>
                  <a:schemeClr val="dk1"/>
                </a:solidFill>
                <a:highlight>
                  <a:srgbClr val="FFFFFF"/>
                </a:highlight>
                <a:latin typeface="Consolas" charset="0"/>
                <a:ea typeface="Consolas" charset="0"/>
                <a:cs typeface="Consolas" charset="0"/>
              </a:rPr>
              <a:t> = </a:t>
            </a:r>
            <a:r>
              <a:rPr lang="en-US" sz="900" baseline="0" dirty="0" err="1">
                <a:solidFill>
                  <a:schemeClr val="dk1"/>
                </a:solidFill>
                <a:highlight>
                  <a:srgbClr val="FFFFFF"/>
                </a:highlight>
                <a:latin typeface="Consolas" charset="0"/>
                <a:ea typeface="Consolas" charset="0"/>
                <a:cs typeface="Consolas" charset="0"/>
              </a:rPr>
              <a:t>pkt.dstIP</a:t>
            </a:r>
            <a:r>
              <a:rPr lang="en-US" sz="900" baseline="0" dirty="0">
                <a:solidFill>
                  <a:schemeClr val="dk1"/>
                </a:solidFill>
                <a:highlight>
                  <a:srgbClr val="FFFFFF"/>
                </a:highlight>
                <a:latin typeface="Consolas" charset="0"/>
                <a:ea typeface="Consolas" charset="0"/>
                <a:cs typeface="Consolas" charset="0"/>
              </a:rPr>
              <a:t>();​</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6.     String </a:t>
            </a:r>
            <a:r>
              <a:rPr lang="en-US" sz="900" baseline="0" dirty="0" err="1">
                <a:solidFill>
                  <a:schemeClr val="dk1"/>
                </a:solidFill>
                <a:highlight>
                  <a:srgbClr val="FFFFFF"/>
                </a:highlight>
                <a:latin typeface="Consolas" charset="0"/>
                <a:ea typeface="Consolas" charset="0"/>
                <a:cs typeface="Consolas" charset="0"/>
              </a:rPr>
              <a:t>flowId</a:t>
            </a:r>
            <a:r>
              <a:rPr lang="en-US" sz="900" baseline="0" dirty="0">
                <a:solidFill>
                  <a:schemeClr val="dk1"/>
                </a:solidFill>
                <a:highlight>
                  <a:srgbClr val="FFFFFF"/>
                </a:highlight>
                <a:latin typeface="Consolas" charset="0"/>
                <a:ea typeface="Consolas" charset="0"/>
                <a:cs typeface="Consolas" charset="0"/>
              </a:rPr>
              <a:t> = </a:t>
            </a:r>
            <a:r>
              <a:rPr lang="en-US" sz="900" baseline="0" dirty="0" err="1">
                <a:solidFill>
                  <a:schemeClr val="dk1"/>
                </a:solidFill>
                <a:highlight>
                  <a:srgbClr val="FFFFFF"/>
                </a:highlight>
                <a:latin typeface="Consolas" charset="0"/>
                <a:ea typeface="Consolas" charset="0"/>
                <a:cs typeface="Consolas" charset="0"/>
              </a:rPr>
              <a:t>computeFlowId</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srcIP</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dstIP</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pkt.srcPort</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pkt.dstPort</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pkt.protocol</a:t>
            </a:r>
            <a:r>
              <a:rPr lang="en-US" sz="900" baseline="0" dirty="0">
                <a:solidFill>
                  <a:schemeClr val="dk1"/>
                </a:solidFill>
                <a:highlight>
                  <a:srgbClr val="FFFFFF"/>
                </a:highlight>
                <a:latin typeface="Consolas" charset="0"/>
                <a:ea typeface="Consolas" charset="0"/>
                <a:cs typeface="Consolas" charset="0"/>
              </a:rPr>
              <a:t>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7.     </a:t>
            </a:r>
            <a:r>
              <a:rPr lang="en-US" sz="900" baseline="0" dirty="0">
                <a:solidFill>
                  <a:srgbClr val="FF0000"/>
                </a:solidFill>
                <a:highlight>
                  <a:srgbClr val="FFFFFF"/>
                </a:highlight>
                <a:latin typeface="Consolas" charset="0"/>
                <a:ea typeface="Consolas" charset="0"/>
                <a:cs typeface="Consolas" charset="0"/>
              </a:rPr>
              <a:t>if</a:t>
            </a:r>
            <a:r>
              <a:rPr lang="en-US" sz="900" baseline="0" dirty="0">
                <a:solidFill>
                  <a:schemeClr val="dk1"/>
                </a:solidFill>
                <a:highlight>
                  <a:srgbClr val="FFFFFF"/>
                </a:highlight>
                <a:latin typeface="Consolas" charset="0"/>
                <a:ea typeface="Consolas" charset="0"/>
                <a:cs typeface="Consolas" charset="0"/>
              </a:rPr>
              <a:t> ( </a:t>
            </a:r>
            <a:r>
              <a:rPr lang="en-US" sz="900" baseline="0" dirty="0" err="1">
                <a:solidFill>
                  <a:schemeClr val="dk1"/>
                </a:solidFill>
                <a:highlight>
                  <a:srgbClr val="FFFFFF"/>
                </a:highlight>
                <a:latin typeface="Consolas" charset="0"/>
                <a:ea typeface="Consolas" charset="0"/>
                <a:cs typeface="Consolas" charset="0"/>
              </a:rPr>
              <a:t>srcIP</a:t>
            </a:r>
            <a:r>
              <a:rPr lang="en-US" sz="900" baseline="0" dirty="0">
                <a:solidFill>
                  <a:schemeClr val="dk1"/>
                </a:solidFill>
                <a:highlight>
                  <a:srgbClr val="FFFFFF"/>
                </a:highlight>
                <a:latin typeface="Consolas" charset="0"/>
                <a:ea typeface="Consolas" charset="0"/>
                <a:cs typeface="Consolas" charset="0"/>
              </a:rPr>
              <a:t> == H1 &amp;&amp; </a:t>
            </a:r>
            <a:r>
              <a:rPr lang="en-US" sz="900" baseline="0" dirty="0" err="1">
                <a:solidFill>
                  <a:schemeClr val="dk1"/>
                </a:solidFill>
                <a:highlight>
                  <a:srgbClr val="FFFFFF"/>
                </a:highlight>
                <a:latin typeface="Consolas" charset="0"/>
                <a:ea typeface="Consolas" charset="0"/>
                <a:cs typeface="Consolas" charset="0"/>
              </a:rPr>
              <a:t>dstIP</a:t>
            </a:r>
            <a:r>
              <a:rPr lang="en-US" sz="900" baseline="0" dirty="0">
                <a:solidFill>
                  <a:schemeClr val="dk1"/>
                </a:solidFill>
                <a:highlight>
                  <a:srgbClr val="FFFFFF"/>
                </a:highlight>
                <a:latin typeface="Consolas" charset="0"/>
                <a:ea typeface="Consolas" charset="0"/>
                <a:cs typeface="Consolas" charset="0"/>
              </a:rPr>
              <a:t> == H2 )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8.         </a:t>
            </a:r>
            <a:r>
              <a:rPr lang="en-US" sz="900" b="1" baseline="0" dirty="0" err="1">
                <a:solidFill>
                  <a:schemeClr val="dk1"/>
                </a:solidFill>
                <a:highlight>
                  <a:srgbClr val="FFFFFF"/>
                </a:highlight>
                <a:latin typeface="Consolas" charset="0"/>
                <a:ea typeface="Consolas" charset="0"/>
                <a:cs typeface="Consolas" charset="0"/>
              </a:rPr>
              <a:t>FlowMetadata</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fm</a:t>
            </a:r>
            <a:r>
              <a:rPr lang="en-US" sz="900" baseline="0" dirty="0">
                <a:solidFill>
                  <a:schemeClr val="dk1"/>
                </a:solidFill>
                <a:highlight>
                  <a:srgbClr val="FFFFFF"/>
                </a:highlight>
                <a:latin typeface="Consolas" charset="0"/>
                <a:ea typeface="Consolas" charset="0"/>
                <a:cs typeface="Consolas" charset="0"/>
              </a:rPr>
              <a:t> = </a:t>
            </a:r>
            <a:r>
              <a:rPr lang="en-US" sz="900" baseline="0" dirty="0" err="1">
                <a:solidFill>
                  <a:schemeClr val="dk1"/>
                </a:solidFill>
                <a:highlight>
                  <a:srgbClr val="FFFFFF"/>
                </a:highlight>
                <a:latin typeface="Consolas" charset="0"/>
                <a:ea typeface="Consolas" charset="0"/>
                <a:cs typeface="Consolas" charset="0"/>
              </a:rPr>
              <a:t>getFlowMetadata</a:t>
            </a:r>
            <a:r>
              <a:rPr lang="en-US" sz="900" baseline="0" dirty="0">
                <a:solidFill>
                  <a:schemeClr val="dk1"/>
                </a:solidFill>
                <a:highlight>
                  <a:srgbClr val="FFFFFF"/>
                </a:highlight>
                <a:latin typeface="Consolas" charset="0"/>
                <a:ea typeface="Consolas" charset="0"/>
                <a:cs typeface="Consolas" charset="0"/>
              </a:rPr>
              <a:t>(</a:t>
            </a:r>
            <a:r>
              <a:rPr lang="en-US" sz="900" baseline="0" dirty="0" err="1">
                <a:solidFill>
                  <a:schemeClr val="dk1"/>
                </a:solidFill>
                <a:highlight>
                  <a:srgbClr val="FFFFFF"/>
                </a:highlight>
                <a:latin typeface="Consolas" charset="0"/>
                <a:ea typeface="Consolas" charset="0"/>
                <a:cs typeface="Consolas" charset="0"/>
              </a:rPr>
              <a:t>flowId</a:t>
            </a:r>
            <a:r>
              <a:rPr lang="en-US" sz="900" baseline="0" dirty="0">
                <a:solidFill>
                  <a:schemeClr val="dk1"/>
                </a:solidFill>
                <a:highlight>
                  <a:srgbClr val="FFFFFF"/>
                </a:highlight>
                <a:latin typeface="Consolas" charset="0"/>
                <a:ea typeface="Consolas" charset="0"/>
                <a:cs typeface="Consolas" charset="0"/>
              </a:rPr>
              <a:t>);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9.         </a:t>
            </a:r>
            <a:r>
              <a:rPr lang="en-US" sz="900" baseline="0" dirty="0">
                <a:solidFill>
                  <a:srgbClr val="FF0000"/>
                </a:solidFill>
                <a:highlight>
                  <a:srgbClr val="FFFFFF"/>
                </a:highlight>
                <a:latin typeface="Consolas" charset="0"/>
                <a:ea typeface="Consolas" charset="0"/>
                <a:cs typeface="Consolas" charset="0"/>
              </a:rPr>
              <a:t>if</a:t>
            </a:r>
            <a:r>
              <a:rPr lang="en-US" sz="900" baseline="0" dirty="0">
                <a:solidFill>
                  <a:schemeClr val="dk1"/>
                </a:solidFill>
                <a:highlight>
                  <a:srgbClr val="FFFFFF"/>
                </a:highlight>
                <a:latin typeface="Consolas" charset="0"/>
                <a:ea typeface="Consolas" charset="0"/>
                <a:cs typeface="Consolas" charset="0"/>
              </a:rPr>
              <a:t> ( </a:t>
            </a:r>
            <a:r>
              <a:rPr lang="en-US" sz="900" baseline="0" dirty="0" err="1">
                <a:solidFill>
                  <a:schemeClr val="dk1"/>
                </a:solidFill>
                <a:highlight>
                  <a:srgbClr val="FFFFFF"/>
                </a:highlight>
                <a:latin typeface="Consolas" charset="0"/>
                <a:ea typeface="Consolas" charset="0"/>
                <a:cs typeface="Consolas" charset="0"/>
              </a:rPr>
              <a:t>fm</a:t>
            </a:r>
            <a:r>
              <a:rPr lang="en-US" sz="900" baseline="0" dirty="0">
                <a:solidFill>
                  <a:schemeClr val="dk1"/>
                </a:solidFill>
                <a:highlight>
                  <a:srgbClr val="FFFFFF"/>
                </a:highlight>
                <a:latin typeface="Consolas" charset="0"/>
                <a:ea typeface="Consolas" charset="0"/>
                <a:cs typeface="Consolas" charset="0"/>
              </a:rPr>
              <a:t> == null ) {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10.             </a:t>
            </a:r>
            <a:r>
              <a:rPr lang="en-US" sz="900" baseline="0" dirty="0" err="1">
                <a:solidFill>
                  <a:schemeClr val="dk1"/>
                </a:solidFill>
                <a:highlight>
                  <a:srgbClr val="FFFFFF"/>
                </a:highlight>
                <a:latin typeface="Consolas" charset="0"/>
                <a:ea typeface="Consolas" charset="0"/>
                <a:cs typeface="Consolas" charset="0"/>
              </a:rPr>
              <a:t>pkt.</a:t>
            </a:r>
            <a:r>
              <a:rPr lang="en-US" sz="900" b="1" baseline="0" dirty="0" err="1">
                <a:solidFill>
                  <a:schemeClr val="dk1"/>
                </a:solidFill>
                <a:highlight>
                  <a:srgbClr val="FFFFFF"/>
                </a:highlight>
                <a:latin typeface="Consolas" charset="0"/>
                <a:ea typeface="Consolas" charset="0"/>
                <a:cs typeface="Consolas" charset="0"/>
              </a:rPr>
              <a:t>addRoute</a:t>
            </a:r>
            <a:r>
              <a:rPr lang="en-US" sz="900" baseline="0" dirty="0">
                <a:solidFill>
                  <a:schemeClr val="dk1"/>
                </a:solidFill>
                <a:highlight>
                  <a:srgbClr val="FFFFFF"/>
                </a:highlight>
                <a:latin typeface="Consolas" charset="0"/>
                <a:ea typeface="Consolas" charset="0"/>
                <a:cs typeface="Consolas" charset="0"/>
              </a:rPr>
              <a:t>( H12_TAP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11.             </a:t>
            </a:r>
            <a:r>
              <a:rPr lang="en-US" sz="900" baseline="0" dirty="0" err="1">
                <a:solidFill>
                  <a:schemeClr val="dk1"/>
                </a:solidFill>
                <a:highlight>
                  <a:srgbClr val="FFFFFF"/>
                </a:highlight>
                <a:latin typeface="Consolas" charset="0"/>
                <a:ea typeface="Consolas" charset="0"/>
                <a:cs typeface="Consolas" charset="0"/>
              </a:rPr>
              <a:t>pkt.</a:t>
            </a:r>
            <a:r>
              <a:rPr lang="en-US" sz="900" b="1" baseline="0" dirty="0" err="1">
                <a:solidFill>
                  <a:schemeClr val="dk1"/>
                </a:solidFill>
                <a:highlight>
                  <a:srgbClr val="FFFFFF"/>
                </a:highlight>
                <a:latin typeface="Consolas" charset="0"/>
                <a:ea typeface="Consolas" charset="0"/>
                <a:cs typeface="Consolas" charset="0"/>
              </a:rPr>
              <a:t>addRoute</a:t>
            </a:r>
            <a:r>
              <a:rPr lang="en-US" sz="900" baseline="0" dirty="0">
                <a:solidFill>
                  <a:schemeClr val="dk1"/>
                </a:solidFill>
                <a:highlight>
                  <a:srgbClr val="FFFFFF"/>
                </a:highlight>
                <a:latin typeface="Consolas" charset="0"/>
                <a:ea typeface="Consolas" charset="0"/>
                <a:cs typeface="Consolas" charset="0"/>
              </a:rPr>
              <a:t>( H12_ONE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12.         } </a:t>
            </a:r>
            <a:r>
              <a:rPr lang="en-US" sz="900" baseline="0" dirty="0">
                <a:solidFill>
                  <a:srgbClr val="FF0000"/>
                </a:solidFill>
                <a:highlight>
                  <a:srgbClr val="FFFFFF"/>
                </a:highlight>
                <a:latin typeface="Consolas" charset="0"/>
                <a:ea typeface="Consolas" charset="0"/>
                <a:cs typeface="Consolas" charset="0"/>
              </a:rPr>
              <a:t>else if</a:t>
            </a:r>
            <a:r>
              <a:rPr lang="en-US" sz="900" baseline="0" dirty="0">
                <a:solidFill>
                  <a:schemeClr val="dk1"/>
                </a:solidFill>
                <a:highlight>
                  <a:srgbClr val="FFFFFF"/>
                </a:highlight>
                <a:latin typeface="Consolas" charset="0"/>
                <a:ea typeface="Consolas" charset="0"/>
                <a:cs typeface="Consolas" charset="0"/>
              </a:rPr>
              <a:t> ( </a:t>
            </a:r>
            <a:r>
              <a:rPr lang="en-US" sz="900" baseline="0" dirty="0" err="1" smtClean="0">
                <a:solidFill>
                  <a:schemeClr val="dk1"/>
                </a:solidFill>
                <a:highlight>
                  <a:srgbClr val="FFFFFF"/>
                </a:highlight>
                <a:latin typeface="Consolas" charset="0"/>
                <a:ea typeface="Consolas" charset="0"/>
                <a:cs typeface="Consolas" charset="0"/>
              </a:rPr>
              <a:t>isScience</a:t>
            </a:r>
            <a:r>
              <a:rPr lang="en-US" sz="900" baseline="0" dirty="0" smtClean="0">
                <a:solidFill>
                  <a:schemeClr val="dk1"/>
                </a:solidFill>
                <a:highlight>
                  <a:srgbClr val="FFFFFF"/>
                </a:highlight>
                <a:latin typeface="Consolas" charset="0"/>
                <a:ea typeface="Consolas" charset="0"/>
                <a:cs typeface="Consolas" charset="0"/>
              </a:rPr>
              <a:t>( </a:t>
            </a:r>
            <a:r>
              <a:rPr lang="en-US" sz="900" b="1" baseline="0" dirty="0" err="1" smtClean="0">
                <a:solidFill>
                  <a:schemeClr val="dk1"/>
                </a:solidFill>
                <a:highlight>
                  <a:srgbClr val="FFFFFF"/>
                </a:highlight>
                <a:latin typeface="Consolas" charset="0"/>
                <a:ea typeface="Consolas" charset="0"/>
                <a:cs typeface="Consolas" charset="0"/>
              </a:rPr>
              <a:t>getFileName</a:t>
            </a:r>
            <a:r>
              <a:rPr lang="en-US" sz="900" baseline="0" dirty="0" smtClean="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fm</a:t>
            </a:r>
            <a:r>
              <a:rPr lang="en-US" sz="900" baseline="0" dirty="0">
                <a:solidFill>
                  <a:schemeClr val="dk1"/>
                </a:solidFill>
                <a:highlight>
                  <a:srgbClr val="FFFFFF"/>
                </a:highlight>
                <a:latin typeface="Consolas" charset="0"/>
                <a:ea typeface="Consolas" charset="0"/>
                <a:cs typeface="Consolas" charset="0"/>
              </a:rPr>
              <a:t> ) ) )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13.             </a:t>
            </a:r>
            <a:r>
              <a:rPr lang="en-US" sz="900" baseline="0" dirty="0" err="1">
                <a:solidFill>
                  <a:schemeClr val="dk1"/>
                </a:solidFill>
                <a:highlight>
                  <a:srgbClr val="FFFFFF"/>
                </a:highlight>
                <a:latin typeface="Consolas" charset="0"/>
                <a:ea typeface="Consolas" charset="0"/>
                <a:cs typeface="Consolas" charset="0"/>
              </a:rPr>
              <a:t>pkt.</a:t>
            </a:r>
            <a:r>
              <a:rPr lang="en-US" sz="900" b="1" baseline="0" dirty="0" err="1">
                <a:solidFill>
                  <a:schemeClr val="dk1"/>
                </a:solidFill>
                <a:highlight>
                  <a:srgbClr val="FFFFFF"/>
                </a:highlight>
                <a:latin typeface="Consolas" charset="0"/>
                <a:ea typeface="Consolas" charset="0"/>
                <a:cs typeface="Consolas" charset="0"/>
              </a:rPr>
              <a:t>addRoute</a:t>
            </a:r>
            <a:r>
              <a:rPr lang="en-US" sz="900" baseline="0" dirty="0">
                <a:solidFill>
                  <a:schemeClr val="dk1"/>
                </a:solidFill>
                <a:highlight>
                  <a:srgbClr val="FFFFFF"/>
                </a:highlight>
                <a:latin typeface="Consolas" charset="0"/>
                <a:ea typeface="Consolas" charset="0"/>
                <a:cs typeface="Consolas" charset="0"/>
              </a:rPr>
              <a:t>( H12_TWO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14.         } </a:t>
            </a:r>
            <a:r>
              <a:rPr lang="en-US" sz="900" baseline="0" dirty="0">
                <a:solidFill>
                  <a:srgbClr val="FF0000"/>
                </a:solidFill>
                <a:highlight>
                  <a:srgbClr val="FFFFFF"/>
                </a:highlight>
                <a:latin typeface="Consolas" charset="0"/>
                <a:ea typeface="Consolas" charset="0"/>
                <a:cs typeface="Consolas" charset="0"/>
              </a:rPr>
              <a:t>else</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pkt.</a:t>
            </a:r>
            <a:r>
              <a:rPr lang="en-US" sz="900" b="1" baseline="0" dirty="0" err="1">
                <a:solidFill>
                  <a:schemeClr val="dk1"/>
                </a:solidFill>
                <a:highlight>
                  <a:srgbClr val="FFFFFF"/>
                </a:highlight>
                <a:latin typeface="Consolas" charset="0"/>
                <a:ea typeface="Consolas" charset="0"/>
                <a:cs typeface="Consolas" charset="0"/>
              </a:rPr>
              <a:t>addRoute</a:t>
            </a:r>
            <a:r>
              <a:rPr lang="en-US" sz="900" baseline="0" dirty="0">
                <a:solidFill>
                  <a:schemeClr val="dk1"/>
                </a:solidFill>
                <a:highlight>
                  <a:srgbClr val="FFFFFF"/>
                </a:highlight>
                <a:latin typeface="Consolas" charset="0"/>
                <a:ea typeface="Consolas" charset="0"/>
                <a:cs typeface="Consolas" charset="0"/>
              </a:rPr>
              <a:t>( H12_ONE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15.     } </a:t>
            </a:r>
            <a:r>
              <a:rPr lang="en-US" sz="900" baseline="0" dirty="0">
                <a:solidFill>
                  <a:srgbClr val="FF0000"/>
                </a:solidFill>
                <a:highlight>
                  <a:srgbClr val="FFFFFF"/>
                </a:highlight>
                <a:latin typeface="Consolas" charset="0"/>
                <a:ea typeface="Consolas" charset="0"/>
                <a:cs typeface="Consolas" charset="0"/>
              </a:rPr>
              <a:t>else if</a:t>
            </a:r>
            <a:r>
              <a:rPr lang="en-US" sz="900" baseline="0" dirty="0">
                <a:solidFill>
                  <a:schemeClr val="dk1"/>
                </a:solidFill>
                <a:highlight>
                  <a:srgbClr val="FFFFFF"/>
                </a:highlight>
                <a:latin typeface="Consolas" charset="0"/>
                <a:ea typeface="Consolas" charset="0"/>
                <a:cs typeface="Consolas" charset="0"/>
              </a:rPr>
              <a:t> ( </a:t>
            </a:r>
            <a:r>
              <a:rPr lang="en-US" sz="900" baseline="0" dirty="0" err="1">
                <a:solidFill>
                  <a:schemeClr val="dk1"/>
                </a:solidFill>
                <a:highlight>
                  <a:srgbClr val="FFFFFF"/>
                </a:highlight>
                <a:latin typeface="Consolas" charset="0"/>
                <a:ea typeface="Consolas" charset="0"/>
                <a:cs typeface="Consolas" charset="0"/>
              </a:rPr>
              <a:t>srcIP</a:t>
            </a:r>
            <a:r>
              <a:rPr lang="en-US" sz="900" baseline="0" dirty="0">
                <a:solidFill>
                  <a:schemeClr val="dk1"/>
                </a:solidFill>
                <a:highlight>
                  <a:srgbClr val="FFFFFF"/>
                </a:highlight>
                <a:latin typeface="Consolas" charset="0"/>
                <a:ea typeface="Consolas" charset="0"/>
                <a:cs typeface="Consolas" charset="0"/>
              </a:rPr>
              <a:t> == H2 &amp;&amp; </a:t>
            </a:r>
            <a:r>
              <a:rPr lang="en-US" sz="900" baseline="0" dirty="0" err="1">
                <a:solidFill>
                  <a:schemeClr val="dk1"/>
                </a:solidFill>
                <a:highlight>
                  <a:srgbClr val="FFFFFF"/>
                </a:highlight>
                <a:latin typeface="Consolas" charset="0"/>
                <a:ea typeface="Consolas" charset="0"/>
                <a:cs typeface="Consolas" charset="0"/>
              </a:rPr>
              <a:t>dstIP</a:t>
            </a:r>
            <a:r>
              <a:rPr lang="en-US" sz="900" baseline="0" dirty="0">
                <a:solidFill>
                  <a:schemeClr val="dk1"/>
                </a:solidFill>
                <a:highlight>
                  <a:srgbClr val="FFFFFF"/>
                </a:highlight>
                <a:latin typeface="Consolas" charset="0"/>
                <a:ea typeface="Consolas" charset="0"/>
                <a:cs typeface="Consolas" charset="0"/>
              </a:rPr>
              <a:t> == H1 )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16.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17.     } </a:t>
            </a:r>
            <a:r>
              <a:rPr lang="en-US" sz="900" baseline="0" dirty="0">
                <a:solidFill>
                  <a:srgbClr val="FF0000"/>
                </a:solidFill>
                <a:highlight>
                  <a:srgbClr val="FFFFFF"/>
                </a:highlight>
                <a:latin typeface="Consolas" charset="0"/>
                <a:ea typeface="Consolas" charset="0"/>
                <a:cs typeface="Consolas" charset="0"/>
              </a:rPr>
              <a:t>else</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pkt.</a:t>
            </a:r>
            <a:r>
              <a:rPr lang="en-US" sz="900" b="1" baseline="0" dirty="0" err="1">
                <a:solidFill>
                  <a:schemeClr val="dk1"/>
                </a:solidFill>
                <a:highlight>
                  <a:srgbClr val="FFFFFF"/>
                </a:highlight>
                <a:latin typeface="Consolas" charset="0"/>
                <a:ea typeface="Consolas" charset="0"/>
                <a:cs typeface="Consolas" charset="0"/>
              </a:rPr>
              <a:t>addRoute</a:t>
            </a:r>
            <a:r>
              <a:rPr lang="en-US" sz="900" baseline="0" dirty="0">
                <a:solidFill>
                  <a:schemeClr val="dk1"/>
                </a:solidFill>
                <a:highlight>
                  <a:srgbClr val="FFFFFF"/>
                </a:highlight>
                <a:latin typeface="Consolas" charset="0"/>
                <a:ea typeface="Consolas" charset="0"/>
                <a:cs typeface="Consolas" charset="0"/>
              </a:rPr>
              <a:t>( </a:t>
            </a:r>
            <a:r>
              <a:rPr lang="en-US" sz="900" baseline="0" dirty="0" err="1">
                <a:solidFill>
                  <a:schemeClr val="dk1"/>
                </a:solidFill>
                <a:highlight>
                  <a:srgbClr val="FFFFFF"/>
                </a:highlight>
                <a:latin typeface="Consolas" charset="0"/>
                <a:ea typeface="Consolas" charset="0"/>
                <a:cs typeface="Consolas" charset="0"/>
              </a:rPr>
              <a:t>Route.drop</a:t>
            </a:r>
            <a:r>
              <a:rPr lang="en-US" sz="900" baseline="0" dirty="0">
                <a:solidFill>
                  <a:schemeClr val="dk1"/>
                </a:solidFill>
                <a:highlight>
                  <a:srgbClr val="FFFFFF"/>
                </a:highlight>
                <a:latin typeface="Consolas" charset="0"/>
                <a:ea typeface="Consolas" charset="0"/>
                <a:cs typeface="Consolas" charset="0"/>
              </a:rPr>
              <a:t> );​</a:t>
            </a:r>
          </a:p>
          <a:p>
            <a:pPr>
              <a:lnSpc>
                <a:spcPct val="120000"/>
              </a:lnSpc>
              <a:spcBef>
                <a:spcPts val="0"/>
              </a:spcBef>
              <a:buClr>
                <a:schemeClr val="dk1"/>
              </a:buClr>
              <a:buSzPct val="61111"/>
            </a:pPr>
            <a:r>
              <a:rPr lang="en-US" sz="900" baseline="0" dirty="0">
                <a:solidFill>
                  <a:schemeClr val="dk1"/>
                </a:solidFill>
                <a:highlight>
                  <a:srgbClr val="FFFFFF"/>
                </a:highlight>
                <a:latin typeface="Consolas" charset="0"/>
                <a:ea typeface="Consolas" charset="0"/>
                <a:cs typeface="Consolas" charset="0"/>
              </a:rPr>
              <a:t>18. }​</a:t>
            </a:r>
          </a:p>
          <a:p>
            <a:pPr>
              <a:spcBef>
                <a:spcPts val="0"/>
              </a:spcBef>
            </a:pPr>
            <a:endParaRPr sz="1800" dirty="0"/>
          </a:p>
        </p:txBody>
      </p:sp>
      <p:sp>
        <p:nvSpPr>
          <p:cNvPr id="7" name="Shape 140"/>
          <p:cNvSpPr/>
          <p:nvPr/>
        </p:nvSpPr>
        <p:spPr>
          <a:xfrm>
            <a:off x="5577864" y="1798711"/>
            <a:ext cx="1233395" cy="603695"/>
          </a:xfrm>
          <a:prstGeom prst="wedgeRectCallout">
            <a:avLst>
              <a:gd name="adj1" fmla="val -273933"/>
              <a:gd name="adj2" fmla="val -40164"/>
            </a:avLst>
          </a:prstGeom>
          <a:solidFill>
            <a:schemeClr val="lt2"/>
          </a:solidFill>
          <a:ln w="9525" cap="flat" cmpd="sng">
            <a:solidFill>
              <a:schemeClr val="dk2"/>
            </a:solidFill>
            <a:prstDash val="solid"/>
            <a:round/>
            <a:headEnd type="none" w="med" len="med"/>
            <a:tailEnd type="none" w="med" len="med"/>
          </a:ln>
        </p:spPr>
        <p:txBody>
          <a:bodyPr lIns="68569" tIns="68569" rIns="68569" bIns="68569" anchor="ctr" anchorCtr="0">
            <a:noAutofit/>
          </a:bodyPr>
          <a:lstStyle/>
          <a:p>
            <a:pPr algn="ctr">
              <a:spcBef>
                <a:spcPts val="0"/>
              </a:spcBef>
            </a:pPr>
            <a:r>
              <a:rPr lang="en-US" sz="1200" b="1" baseline="0" dirty="0"/>
              <a:t>Per-packet</a:t>
            </a:r>
          </a:p>
          <a:p>
            <a:pPr algn="ctr">
              <a:spcBef>
                <a:spcPts val="0"/>
              </a:spcBef>
            </a:pPr>
            <a:r>
              <a:rPr lang="en-US" sz="1200" b="1" baseline="0" dirty="0"/>
              <a:t>programming</a:t>
            </a:r>
          </a:p>
          <a:p>
            <a:pPr algn="ctr">
              <a:spcBef>
                <a:spcPts val="0"/>
              </a:spcBef>
            </a:pPr>
            <a:r>
              <a:rPr lang="en-US" sz="1200" b="1" baseline="0" dirty="0"/>
              <a:t>model</a:t>
            </a:r>
          </a:p>
        </p:txBody>
      </p:sp>
      <p:sp>
        <p:nvSpPr>
          <p:cNvPr id="8" name="Shape 141"/>
          <p:cNvSpPr/>
          <p:nvPr/>
        </p:nvSpPr>
        <p:spPr>
          <a:xfrm>
            <a:off x="5166606" y="3572458"/>
            <a:ext cx="1263493" cy="508761"/>
          </a:xfrm>
          <a:prstGeom prst="wedgeRectCallout">
            <a:avLst>
              <a:gd name="adj1" fmla="val -132561"/>
              <a:gd name="adj2" fmla="val -30578"/>
            </a:avLst>
          </a:prstGeom>
          <a:solidFill>
            <a:schemeClr val="lt2"/>
          </a:solidFill>
          <a:ln w="9525" cap="flat" cmpd="sng">
            <a:solidFill>
              <a:schemeClr val="dk2"/>
            </a:solidFill>
            <a:prstDash val="solid"/>
            <a:round/>
            <a:headEnd type="none" w="med" len="med"/>
            <a:tailEnd type="none" w="med" len="med"/>
          </a:ln>
        </p:spPr>
        <p:txBody>
          <a:bodyPr lIns="68569" tIns="68569" rIns="68569" bIns="68569" anchor="ctr" anchorCtr="0">
            <a:noAutofit/>
          </a:bodyPr>
          <a:lstStyle/>
          <a:p>
            <a:pPr algn="ctr">
              <a:spcBef>
                <a:spcPts val="0"/>
              </a:spcBef>
            </a:pPr>
            <a:r>
              <a:rPr lang="en-US" sz="1350" b="1" baseline="0" dirty="0"/>
              <a:t>South-</a:t>
            </a:r>
            <a:r>
              <a:rPr lang="en-US" sz="1350" b="1" baseline="0" dirty="0" smtClean="0"/>
              <a:t>bound</a:t>
            </a:r>
            <a:endParaRPr lang="en-US" sz="1350" b="1" baseline="0" dirty="0"/>
          </a:p>
          <a:p>
            <a:pPr algn="ctr">
              <a:spcBef>
                <a:spcPts val="0"/>
              </a:spcBef>
            </a:pPr>
            <a:r>
              <a:rPr lang="en-US" sz="1350" b="1" baseline="0" dirty="0"/>
              <a:t>agnostic</a:t>
            </a:r>
          </a:p>
        </p:txBody>
      </p:sp>
      <p:sp>
        <p:nvSpPr>
          <p:cNvPr id="9" name="Shape 142"/>
          <p:cNvSpPr/>
          <p:nvPr/>
        </p:nvSpPr>
        <p:spPr>
          <a:xfrm>
            <a:off x="5537442" y="2776269"/>
            <a:ext cx="1322423" cy="563723"/>
          </a:xfrm>
          <a:prstGeom prst="wedgeRectCallout">
            <a:avLst>
              <a:gd name="adj1" fmla="val -158055"/>
              <a:gd name="adj2" fmla="val 11709"/>
            </a:avLst>
          </a:prstGeom>
          <a:solidFill>
            <a:schemeClr val="lt2"/>
          </a:solidFill>
          <a:ln w="9525" cap="flat" cmpd="sng">
            <a:solidFill>
              <a:schemeClr val="dk2"/>
            </a:solidFill>
            <a:prstDash val="solid"/>
            <a:round/>
            <a:headEnd type="none" w="med" len="med"/>
            <a:tailEnd type="none" w="med" len="med"/>
          </a:ln>
        </p:spPr>
        <p:txBody>
          <a:bodyPr lIns="68569" tIns="68569" rIns="68569" bIns="68569" anchor="ctr" anchorCtr="0">
            <a:noAutofit/>
          </a:bodyPr>
          <a:lstStyle/>
          <a:p>
            <a:pPr algn="ctr">
              <a:spcBef>
                <a:spcPts val="0"/>
              </a:spcBef>
            </a:pPr>
            <a:r>
              <a:rPr lang="en-US" sz="1200" b="1" baseline="0" dirty="0"/>
              <a:t>Control packets with L7 info</a:t>
            </a:r>
          </a:p>
        </p:txBody>
      </p:sp>
      <p:sp>
        <p:nvSpPr>
          <p:cNvPr id="3" name="Rectangle 2"/>
          <p:cNvSpPr/>
          <p:nvPr/>
        </p:nvSpPr>
        <p:spPr bwMode="auto">
          <a:xfrm>
            <a:off x="1908958" y="1677369"/>
            <a:ext cx="739239" cy="261824"/>
          </a:xfrm>
          <a:prstGeom prst="rect">
            <a:avLst/>
          </a:prstGeom>
          <a:noFill/>
          <a:ln w="34925" cap="flat" cmpd="sng" algn="ctr">
            <a:solidFill>
              <a:srgbClr val="FF66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0" name="Rectangle 9"/>
          <p:cNvSpPr/>
          <p:nvPr/>
        </p:nvSpPr>
        <p:spPr bwMode="auto">
          <a:xfrm>
            <a:off x="3354461" y="3002226"/>
            <a:ext cx="1068315" cy="311112"/>
          </a:xfrm>
          <a:prstGeom prst="rect">
            <a:avLst/>
          </a:prstGeom>
          <a:noFill/>
          <a:ln w="34925" cap="flat" cmpd="sng" algn="ctr">
            <a:solidFill>
              <a:srgbClr val="FF66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1" name="Rectangle 10"/>
          <p:cNvSpPr/>
          <p:nvPr/>
        </p:nvSpPr>
        <p:spPr bwMode="auto">
          <a:xfrm>
            <a:off x="2570843" y="3329349"/>
            <a:ext cx="1460529" cy="261824"/>
          </a:xfrm>
          <a:prstGeom prst="rect">
            <a:avLst/>
          </a:prstGeom>
          <a:noFill/>
          <a:ln w="34925" cap="flat" cmpd="sng" algn="ctr">
            <a:solidFill>
              <a:srgbClr val="FF66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4" name="TextBox 3"/>
          <p:cNvSpPr txBox="1"/>
          <p:nvPr/>
        </p:nvSpPr>
        <p:spPr>
          <a:xfrm>
            <a:off x="1613497" y="670403"/>
            <a:ext cx="6315566" cy="369332"/>
          </a:xfrm>
          <a:prstGeom prst="rect">
            <a:avLst/>
          </a:prstGeom>
          <a:noFill/>
        </p:spPr>
        <p:txBody>
          <a:bodyPr wrap="square" rtlCol="0">
            <a:spAutoFit/>
          </a:bodyPr>
          <a:lstStyle/>
          <a:p>
            <a:r>
              <a:rPr lang="en-US" sz="1800" baseline="0" dirty="0" smtClean="0"/>
              <a:t>Network control based on high-level science data info </a:t>
            </a:r>
            <a:endParaRPr lang="en-US" sz="1800" baseline="0" dirty="0"/>
          </a:p>
        </p:txBody>
      </p:sp>
      <p:sp>
        <p:nvSpPr>
          <p:cNvPr id="13" name="TextBox 12"/>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sp>
        <p:nvSpPr>
          <p:cNvPr id="16" name="Rectangle 15"/>
          <p:cNvSpPr/>
          <p:nvPr/>
        </p:nvSpPr>
        <p:spPr bwMode="auto">
          <a:xfrm>
            <a:off x="2009561" y="2379798"/>
            <a:ext cx="869429" cy="261824"/>
          </a:xfrm>
          <a:prstGeom prst="rect">
            <a:avLst/>
          </a:prstGeom>
          <a:noFill/>
          <a:ln w="34925" cap="flat" cmpd="sng" algn="ctr">
            <a:solidFill>
              <a:srgbClr val="FF66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0" hangingPunct="0"/>
            <a:endParaRPr lang="en-US" sz="1800">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Tree>
    <p:extLst>
      <p:ext uri="{BB962C8B-B14F-4D97-AF65-F5344CB8AC3E}">
        <p14:creationId xmlns:p14="http://schemas.microsoft.com/office/powerpoint/2010/main" val="1391053370"/>
      </p:ext>
    </p:extLst>
  </p:cSld>
  <p:clrMapOvr>
    <a:masterClrMapping/>
  </p:clrMapOvr>
  <mc:AlternateContent xmlns:mc="http://schemas.openxmlformats.org/markup-compatibility/2006" xmlns:p14="http://schemas.microsoft.com/office/powerpoint/2010/main">
    <mc:Choice Requires="p14">
      <p:transition spd="slow" p14:dur="2000" advTm="20000"/>
    </mc:Choice>
    <mc:Fallback xmlns="">
      <p:transition spd="slow" advTm="20000"/>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1983101" y="4652683"/>
            <a:ext cx="5377070" cy="276999"/>
          </a:xfrm>
          <a:prstGeom prst="rect">
            <a:avLst/>
          </a:prstGeom>
          <a:noFill/>
        </p:spPr>
        <p:txBody>
          <a:bodyPr wrap="square" rtlCol="0">
            <a:spAutoFit/>
          </a:bodyPr>
          <a:lstStyle/>
          <a:p>
            <a:r>
              <a:rPr lang="en-US" sz="1200" i="1" baseline="0" dirty="0"/>
              <a:t>For more information, please contact us: </a:t>
            </a:r>
            <a:r>
              <a:rPr lang="en-US" sz="1200" i="1" u="sng" baseline="0" dirty="0" err="1">
                <a:solidFill>
                  <a:srgbClr val="0070C0"/>
                </a:solidFill>
              </a:rPr>
              <a:t>supersdnprogramming@gmail.com</a:t>
            </a:r>
            <a:endParaRPr lang="en-US" sz="1200" i="1" u="sng" baseline="0" dirty="0">
              <a:solidFill>
                <a:srgbClr val="0070C0"/>
              </a:solidFill>
            </a:endParaRPr>
          </a:p>
        </p:txBody>
      </p:sp>
      <p:sp>
        <p:nvSpPr>
          <p:cNvPr id="3" name="Rounded Rectangle 2"/>
          <p:cNvSpPr/>
          <p:nvPr/>
        </p:nvSpPr>
        <p:spPr bwMode="auto">
          <a:xfrm>
            <a:off x="678579" y="1679271"/>
            <a:ext cx="4430183" cy="1037533"/>
          </a:xfrm>
          <a:prstGeom prst="roundRect">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6" name="Rounded Rectangle 15"/>
          <p:cNvSpPr/>
          <p:nvPr/>
        </p:nvSpPr>
        <p:spPr bwMode="auto">
          <a:xfrm>
            <a:off x="1064641" y="3298227"/>
            <a:ext cx="1078510" cy="594572"/>
          </a:xfrm>
          <a:prstGeom prst="roundRect">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4" name="TextBox 3"/>
          <p:cNvSpPr txBox="1"/>
          <p:nvPr/>
        </p:nvSpPr>
        <p:spPr>
          <a:xfrm>
            <a:off x="678578" y="775626"/>
            <a:ext cx="8160537" cy="830997"/>
          </a:xfrm>
          <a:prstGeom prst="rect">
            <a:avLst/>
          </a:prstGeom>
          <a:noFill/>
        </p:spPr>
        <p:txBody>
          <a:bodyPr wrap="square" rtlCol="0">
            <a:spAutoFit/>
          </a:bodyPr>
          <a:lstStyle/>
          <a:p>
            <a:r>
              <a:rPr lang="en-US" baseline="0" dirty="0" smtClean="0"/>
              <a:t>If an </a:t>
            </a:r>
            <a:r>
              <a:rPr lang="en-US" baseline="0" dirty="0" err="1" smtClean="0"/>
              <a:t>MapleApp</a:t>
            </a:r>
            <a:r>
              <a:rPr lang="en-US" baseline="0" dirty="0" smtClean="0"/>
              <a:t> accesses L7 flow info (e.g., file name), system </a:t>
            </a:r>
            <a:r>
              <a:rPr lang="en-US" baseline="0" dirty="0" smtClean="0">
                <a:solidFill>
                  <a:srgbClr val="FF0000"/>
                </a:solidFill>
              </a:rPr>
              <a:t>automatically</a:t>
            </a:r>
            <a:r>
              <a:rPr lang="en-US" baseline="0" dirty="0" smtClean="0"/>
              <a:t> sets up L7 inspection to extract info</a:t>
            </a:r>
            <a:endParaRPr lang="en-US" baseline="0" dirty="0"/>
          </a:p>
        </p:txBody>
      </p:sp>
      <p:sp>
        <p:nvSpPr>
          <p:cNvPr id="13" name="TextBox 12"/>
          <p:cNvSpPr txBox="1"/>
          <p:nvPr/>
        </p:nvSpPr>
        <p:spPr>
          <a:xfrm>
            <a:off x="775194" y="1689308"/>
            <a:ext cx="1595886" cy="461665"/>
          </a:xfrm>
          <a:prstGeom prst="rect">
            <a:avLst/>
          </a:prstGeom>
          <a:noFill/>
        </p:spPr>
        <p:txBody>
          <a:bodyPr wrap="square" rtlCol="0">
            <a:spAutoFit/>
          </a:bodyPr>
          <a:lstStyle/>
          <a:p>
            <a:r>
              <a:rPr lang="en-US" baseline="0" dirty="0" smtClean="0"/>
              <a:t>Controller</a:t>
            </a:r>
            <a:endParaRPr lang="en-US" baseline="0" dirty="0"/>
          </a:p>
        </p:txBody>
      </p:sp>
      <p:sp>
        <p:nvSpPr>
          <p:cNvPr id="18" name="TextBox 17"/>
          <p:cNvSpPr txBox="1"/>
          <p:nvPr/>
        </p:nvSpPr>
        <p:spPr>
          <a:xfrm>
            <a:off x="1226066" y="3364680"/>
            <a:ext cx="751104" cy="461665"/>
          </a:xfrm>
          <a:prstGeom prst="rect">
            <a:avLst/>
          </a:prstGeom>
          <a:noFill/>
        </p:spPr>
        <p:txBody>
          <a:bodyPr wrap="square" rtlCol="0">
            <a:spAutoFit/>
          </a:bodyPr>
          <a:lstStyle/>
          <a:p>
            <a:r>
              <a:rPr lang="en-US" baseline="0" dirty="0" smtClean="0"/>
              <a:t>Bro</a:t>
            </a:r>
            <a:endParaRPr lang="en-US" baseline="0" dirty="0"/>
          </a:p>
        </p:txBody>
      </p:sp>
      <p:sp>
        <p:nvSpPr>
          <p:cNvPr id="19" name="Rounded Rectangle 18"/>
          <p:cNvSpPr/>
          <p:nvPr/>
        </p:nvSpPr>
        <p:spPr bwMode="auto">
          <a:xfrm>
            <a:off x="743088" y="2205231"/>
            <a:ext cx="1828801" cy="454124"/>
          </a:xfrm>
          <a:prstGeom prst="roundRect">
            <a:avLst/>
          </a:prstGeom>
          <a:solidFill>
            <a:schemeClr val="accent3">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0" name="TextBox 19"/>
          <p:cNvSpPr txBox="1"/>
          <p:nvPr/>
        </p:nvSpPr>
        <p:spPr>
          <a:xfrm>
            <a:off x="843626" y="2219162"/>
            <a:ext cx="1699404" cy="369332"/>
          </a:xfrm>
          <a:prstGeom prst="rect">
            <a:avLst/>
          </a:prstGeom>
          <a:noFill/>
        </p:spPr>
        <p:txBody>
          <a:bodyPr wrap="square" rtlCol="0">
            <a:spAutoFit/>
          </a:bodyPr>
          <a:lstStyle/>
          <a:p>
            <a:r>
              <a:rPr lang="en-US" sz="1800" baseline="0" dirty="0" err="1" smtClean="0"/>
              <a:t>FlowMetadata</a:t>
            </a:r>
            <a:endParaRPr lang="en-US" sz="1800" baseline="0" dirty="0"/>
          </a:p>
        </p:txBody>
      </p:sp>
      <p:sp>
        <p:nvSpPr>
          <p:cNvPr id="21" name="Rounded Rectangle 20"/>
          <p:cNvSpPr/>
          <p:nvPr/>
        </p:nvSpPr>
        <p:spPr bwMode="auto">
          <a:xfrm>
            <a:off x="3251692" y="1705702"/>
            <a:ext cx="1662290" cy="965591"/>
          </a:xfrm>
          <a:prstGeom prst="round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altLang="zh-CN" sz="1400" baseline="0" dirty="0" err="1"/>
              <a:t>MapleApp</a:t>
            </a:r>
            <a:r>
              <a:rPr lang="en-US" altLang="zh-CN" sz="1400" baseline="0" dirty="0"/>
              <a:t> {</a:t>
            </a:r>
            <a:br>
              <a:rPr lang="en-US" altLang="zh-CN" sz="1400" baseline="0" dirty="0"/>
            </a:br>
            <a:r>
              <a:rPr lang="en-US" altLang="zh-CN" sz="1400" baseline="0" dirty="0"/>
              <a:t>  </a:t>
            </a:r>
            <a:r>
              <a:rPr lang="is-IS" altLang="zh-CN" sz="1400" baseline="0" dirty="0"/>
              <a:t>…</a:t>
            </a:r>
            <a:r>
              <a:rPr lang="en-US" altLang="zh-CN" sz="1400" baseline="0" dirty="0"/>
              <a:t/>
            </a:r>
            <a:br>
              <a:rPr lang="en-US" altLang="zh-CN" sz="1400" baseline="0" dirty="0"/>
            </a:br>
            <a:r>
              <a:rPr lang="en-US" altLang="zh-CN" sz="1400" baseline="0" dirty="0"/>
              <a:t>  </a:t>
            </a:r>
            <a:r>
              <a:rPr lang="en-US" altLang="zh-CN" sz="1400" baseline="0" dirty="0" err="1"/>
              <a:t>pkt.flow.fname</a:t>
            </a:r>
            <a:r>
              <a:rPr lang="en-US" altLang="zh-CN" sz="1400" baseline="0" dirty="0"/>
              <a:t/>
            </a:r>
            <a:br>
              <a:rPr lang="en-US" altLang="zh-CN" sz="1400" baseline="0" dirty="0"/>
            </a:br>
            <a:r>
              <a:rPr lang="en-US" altLang="zh-CN" sz="1400" baseline="0" dirty="0"/>
              <a:t>}</a:t>
            </a:r>
          </a:p>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3" name="Right Arrow 22"/>
          <p:cNvSpPr/>
          <p:nvPr/>
        </p:nvSpPr>
        <p:spPr bwMode="auto">
          <a:xfrm rot="11505508">
            <a:off x="2202217" y="3588139"/>
            <a:ext cx="466981" cy="338667"/>
          </a:xfrm>
          <a:prstGeom prst="rightArrow">
            <a:avLst/>
          </a:prstGeom>
          <a:solidFill>
            <a:schemeClr val="accent5">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4" name="Right Arrow 23"/>
          <p:cNvSpPr/>
          <p:nvPr/>
        </p:nvSpPr>
        <p:spPr bwMode="auto">
          <a:xfrm rot="16200000">
            <a:off x="1414660" y="2797280"/>
            <a:ext cx="448624" cy="338667"/>
          </a:xfrm>
          <a:prstGeom prst="rightArrow">
            <a:avLst/>
          </a:prstGeom>
          <a:solidFill>
            <a:schemeClr val="accent5">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5" name="Right Arrow 24"/>
          <p:cNvSpPr/>
          <p:nvPr/>
        </p:nvSpPr>
        <p:spPr bwMode="auto">
          <a:xfrm rot="19579200">
            <a:off x="2626302" y="1981640"/>
            <a:ext cx="534735" cy="338667"/>
          </a:xfrm>
          <a:prstGeom prst="rightArrow">
            <a:avLst/>
          </a:prstGeom>
          <a:solidFill>
            <a:schemeClr val="accent5">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7" name="Cloud 26"/>
          <p:cNvSpPr/>
          <p:nvPr/>
        </p:nvSpPr>
        <p:spPr bwMode="auto">
          <a:xfrm>
            <a:off x="2452038" y="3685765"/>
            <a:ext cx="3023521" cy="814179"/>
          </a:xfrm>
          <a:prstGeom prst="cloud">
            <a:avLst/>
          </a:prstGeom>
          <a:solidFill>
            <a:schemeClr val="bg1">
              <a:lumMod val="8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8" name="TextBox 27"/>
          <p:cNvSpPr txBox="1"/>
          <p:nvPr/>
        </p:nvSpPr>
        <p:spPr>
          <a:xfrm>
            <a:off x="3292616" y="3892799"/>
            <a:ext cx="1413937" cy="400110"/>
          </a:xfrm>
          <a:prstGeom prst="rect">
            <a:avLst/>
          </a:prstGeom>
          <a:noFill/>
        </p:spPr>
        <p:txBody>
          <a:bodyPr wrap="square" rtlCol="0">
            <a:spAutoFit/>
          </a:bodyPr>
          <a:lstStyle/>
          <a:p>
            <a:r>
              <a:rPr lang="en-US" sz="2000" baseline="0" dirty="0" smtClean="0"/>
              <a:t>Network</a:t>
            </a:r>
            <a:endParaRPr lang="en-US" sz="2000" baseline="0" dirty="0"/>
          </a:p>
        </p:txBody>
      </p:sp>
      <p:sp>
        <p:nvSpPr>
          <p:cNvPr id="30" name="TextBox 29"/>
          <p:cNvSpPr txBox="1"/>
          <p:nvPr/>
        </p:nvSpPr>
        <p:spPr>
          <a:xfrm>
            <a:off x="4048456" y="2739620"/>
            <a:ext cx="1172375" cy="738664"/>
          </a:xfrm>
          <a:prstGeom prst="rect">
            <a:avLst/>
          </a:prstGeom>
          <a:noFill/>
        </p:spPr>
        <p:txBody>
          <a:bodyPr wrap="square" rtlCol="0">
            <a:spAutoFit/>
          </a:bodyPr>
          <a:lstStyle/>
          <a:p>
            <a:r>
              <a:rPr lang="en-US" sz="1400" baseline="0" dirty="0" smtClean="0"/>
              <a:t>Setup path to tap traffic to Bro</a:t>
            </a:r>
            <a:endParaRPr lang="en-US" sz="1400" baseline="0" dirty="0"/>
          </a:p>
        </p:txBody>
      </p:sp>
      <p:sp>
        <p:nvSpPr>
          <p:cNvPr id="32" name="Curved Up Arrow 31"/>
          <p:cNvSpPr/>
          <p:nvPr/>
        </p:nvSpPr>
        <p:spPr bwMode="auto">
          <a:xfrm rot="16200000">
            <a:off x="4659105" y="2725891"/>
            <a:ext cx="1494438" cy="485205"/>
          </a:xfrm>
          <a:prstGeom prst="curvedUp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3" name="TextBox 32"/>
          <p:cNvSpPr txBox="1"/>
          <p:nvPr/>
        </p:nvSpPr>
        <p:spPr>
          <a:xfrm>
            <a:off x="5475560" y="1875209"/>
            <a:ext cx="1284676" cy="646331"/>
          </a:xfrm>
          <a:prstGeom prst="rect">
            <a:avLst/>
          </a:prstGeom>
          <a:noFill/>
        </p:spPr>
        <p:txBody>
          <a:bodyPr wrap="square" rtlCol="0">
            <a:spAutoFit/>
          </a:bodyPr>
          <a:lstStyle/>
          <a:p>
            <a:r>
              <a:rPr lang="en-US" sz="1800" baseline="0" dirty="0" smtClean="0"/>
              <a:t>A packet coming in</a:t>
            </a:r>
            <a:endParaRPr lang="en-US" sz="1800" baseline="0" dirty="0"/>
          </a:p>
        </p:txBody>
      </p:sp>
      <p:sp>
        <p:nvSpPr>
          <p:cNvPr id="35" name="Title 1"/>
          <p:cNvSpPr>
            <a:spLocks noGrp="1"/>
          </p:cNvSpPr>
          <p:nvPr>
            <p:ph type="title"/>
          </p:nvPr>
        </p:nvSpPr>
        <p:spPr>
          <a:xfrm>
            <a:off x="256874" y="64211"/>
            <a:ext cx="8562466" cy="514350"/>
          </a:xfrm>
        </p:spPr>
        <p:txBody>
          <a:bodyPr/>
          <a:lstStyle/>
          <a:p>
            <a:r>
              <a:rPr lang="en-US" altLang="zh-CN" dirty="0" smtClean="0"/>
              <a:t>Seamless L2-L4 to L7</a:t>
            </a:r>
            <a:endParaRPr lang="en-US" dirty="0"/>
          </a:p>
        </p:txBody>
      </p:sp>
      <p:sp>
        <p:nvSpPr>
          <p:cNvPr id="36" name="TextBox 35"/>
          <p:cNvSpPr txBox="1"/>
          <p:nvPr/>
        </p:nvSpPr>
        <p:spPr>
          <a:xfrm>
            <a:off x="5860727" y="3207881"/>
            <a:ext cx="2943960" cy="1015663"/>
          </a:xfrm>
          <a:prstGeom prst="rect">
            <a:avLst/>
          </a:prstGeom>
          <a:noFill/>
        </p:spPr>
        <p:txBody>
          <a:bodyPr wrap="square" rtlCol="0">
            <a:spAutoFit/>
          </a:bodyPr>
          <a:lstStyle/>
          <a:p>
            <a:r>
              <a:rPr lang="en-US" sz="2000" baseline="0" dirty="0" smtClean="0">
                <a:solidFill>
                  <a:schemeClr val="accent6">
                    <a:lumMod val="75000"/>
                  </a:schemeClr>
                </a:solidFill>
              </a:rPr>
              <a:t>How to change the path automatically when </a:t>
            </a:r>
            <a:r>
              <a:rPr lang="en-US" sz="2000" baseline="0" dirty="0" err="1" smtClean="0">
                <a:solidFill>
                  <a:schemeClr val="accent6">
                    <a:lumMod val="75000"/>
                  </a:schemeClr>
                </a:solidFill>
              </a:rPr>
              <a:t>FlowMetadata</a:t>
            </a:r>
            <a:r>
              <a:rPr lang="en-US" sz="2000" baseline="0" dirty="0" smtClean="0">
                <a:solidFill>
                  <a:schemeClr val="accent6">
                    <a:lumMod val="75000"/>
                  </a:schemeClr>
                </a:solidFill>
              </a:rPr>
              <a:t> updated?</a:t>
            </a:r>
            <a:endParaRPr lang="en-US" sz="2000" baseline="0" dirty="0">
              <a:solidFill>
                <a:schemeClr val="accent6">
                  <a:lumMod val="75000"/>
                </a:schemeClr>
              </a:solidFill>
            </a:endParaRPr>
          </a:p>
        </p:txBody>
      </p:sp>
      <p:sp>
        <p:nvSpPr>
          <p:cNvPr id="26" name="TextBox 32"/>
          <p:cNvSpPr txBox="1"/>
          <p:nvPr/>
        </p:nvSpPr>
        <p:spPr>
          <a:xfrm>
            <a:off x="344858" y="3897170"/>
            <a:ext cx="1674892" cy="523220"/>
          </a:xfrm>
          <a:prstGeom prst="rect">
            <a:avLst/>
          </a:prstGeom>
          <a:noFill/>
        </p:spPr>
        <p:txBody>
          <a:bodyPr wrap="square" rtlCol="0">
            <a:spAutoFit/>
          </a:bodyPr>
          <a:lstStyle/>
          <a:p>
            <a:r>
              <a:rPr lang="en-US" sz="1400" baseline="0" dirty="0" smtClean="0"/>
              <a:t>Network Monitor Framework</a:t>
            </a:r>
            <a:endParaRPr lang="en-US" sz="1400" baseline="0" dirty="0"/>
          </a:p>
        </p:txBody>
      </p:sp>
      <p:sp>
        <p:nvSpPr>
          <p:cNvPr id="34" name="TextBox 29"/>
          <p:cNvSpPr txBox="1"/>
          <p:nvPr/>
        </p:nvSpPr>
        <p:spPr>
          <a:xfrm>
            <a:off x="2447136" y="3023064"/>
            <a:ext cx="1454581" cy="523220"/>
          </a:xfrm>
          <a:prstGeom prst="rect">
            <a:avLst/>
          </a:prstGeom>
          <a:noFill/>
        </p:spPr>
        <p:txBody>
          <a:bodyPr wrap="square" rtlCol="0">
            <a:spAutoFit/>
          </a:bodyPr>
          <a:lstStyle/>
          <a:p>
            <a:r>
              <a:rPr lang="en-US" sz="1400" baseline="0" dirty="0" smtClean="0"/>
              <a:t>Setup Bro function</a:t>
            </a:r>
            <a:endParaRPr lang="en-US" sz="1400" baseline="0" dirty="0"/>
          </a:p>
        </p:txBody>
      </p:sp>
      <p:cxnSp>
        <p:nvCxnSpPr>
          <p:cNvPr id="5" name="直线箭头连接符 4"/>
          <p:cNvCxnSpPr>
            <a:stCxn id="21" idx="2"/>
            <a:endCxn id="27" idx="3"/>
          </p:cNvCxnSpPr>
          <p:nvPr/>
        </p:nvCxnSpPr>
        <p:spPr bwMode="auto">
          <a:xfrm flipH="1">
            <a:off x="3963799" y="2671293"/>
            <a:ext cx="119038" cy="1061023"/>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37" name="直线箭头连接符 36"/>
          <p:cNvCxnSpPr/>
          <p:nvPr/>
        </p:nvCxnSpPr>
        <p:spPr bwMode="auto">
          <a:xfrm flipH="1">
            <a:off x="2045998" y="2702729"/>
            <a:ext cx="1403092" cy="623787"/>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8" name="TextBox 29"/>
          <p:cNvSpPr txBox="1"/>
          <p:nvPr/>
        </p:nvSpPr>
        <p:spPr>
          <a:xfrm>
            <a:off x="553544" y="2752093"/>
            <a:ext cx="1454581" cy="523220"/>
          </a:xfrm>
          <a:prstGeom prst="rect">
            <a:avLst/>
          </a:prstGeom>
          <a:noFill/>
        </p:spPr>
        <p:txBody>
          <a:bodyPr wrap="square" rtlCol="0">
            <a:spAutoFit/>
          </a:bodyPr>
          <a:lstStyle/>
          <a:p>
            <a:r>
              <a:rPr lang="en-US" sz="1400" baseline="0" dirty="0" smtClean="0"/>
              <a:t>Flow (L7)</a:t>
            </a:r>
            <a:br>
              <a:rPr lang="en-US" sz="1400" baseline="0" dirty="0" smtClean="0"/>
            </a:br>
            <a:r>
              <a:rPr lang="en-US" sz="1400" baseline="0" dirty="0" smtClean="0"/>
              <a:t>info</a:t>
            </a:r>
            <a:endParaRPr lang="en-US" sz="1400" baseline="0" dirty="0"/>
          </a:p>
        </p:txBody>
      </p:sp>
    </p:spTree>
    <p:extLst>
      <p:ext uri="{BB962C8B-B14F-4D97-AF65-F5344CB8AC3E}">
        <p14:creationId xmlns:p14="http://schemas.microsoft.com/office/powerpoint/2010/main" val="213366621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nk Presenta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dimacs-2011-12-08-template.pot</Template>
  <TotalTime>17785</TotalTime>
  <Words>1552</Words>
  <Application>Microsoft Macintosh PowerPoint</Application>
  <PresentationFormat>全屏显示(16:9)</PresentationFormat>
  <Paragraphs>213</Paragraphs>
  <Slides>14</Slides>
  <Notes>13</Notes>
  <HiddenSlides>0</HiddenSlides>
  <MMClips>0</MMClips>
  <ScaleCrop>false</ScaleCrop>
  <HeadingPairs>
    <vt:vector size="4" baseType="variant">
      <vt:variant>
        <vt:lpstr>主题</vt:lpstr>
      </vt:variant>
      <vt:variant>
        <vt:i4>1</vt:i4>
      </vt:variant>
      <vt:variant>
        <vt:lpstr>幻灯片标题</vt:lpstr>
      </vt:variant>
      <vt:variant>
        <vt:i4>14</vt:i4>
      </vt:variant>
    </vt:vector>
  </HeadingPairs>
  <TitlesOfParts>
    <vt:vector size="15" baseType="lpstr">
      <vt:lpstr>Blank Presentation</vt:lpstr>
      <vt:lpstr>Toward Super High-Level SDN Programming</vt:lpstr>
      <vt:lpstr>PowerPoint 演示文稿</vt:lpstr>
      <vt:lpstr>Issues in Current SDN Programming</vt:lpstr>
      <vt:lpstr>Issues in Current SDN Programming</vt:lpstr>
      <vt:lpstr>Issues in Current SDN Programming</vt:lpstr>
      <vt:lpstr>What is Our Solution?</vt:lpstr>
      <vt:lpstr>PowerPoint 演示文稿</vt:lpstr>
      <vt:lpstr>Example</vt:lpstr>
      <vt:lpstr>Seamless L2-L4 to L7</vt:lpstr>
      <vt:lpstr>FAST: Function Automation System</vt:lpstr>
      <vt:lpstr>Web SDN IDE</vt:lpstr>
      <vt:lpstr>Summary: New Super SDN Programming Tools</vt:lpstr>
      <vt:lpstr>DEMO: Control Traffic based on L7 (HTTP Info) </vt:lpstr>
      <vt:lpstr>Thank You</vt:lpstr>
    </vt:vector>
  </TitlesOfParts>
  <Company>Yale University</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Yale FBO Communications</dc:title>
  <dc:creator>Patrick J. Lynch</dc:creator>
  <cp:lastModifiedBy>Orangeclouds May</cp:lastModifiedBy>
  <cp:revision>1336</cp:revision>
  <cp:lastPrinted>2011-12-21T04:26:34Z</cp:lastPrinted>
  <dcterms:modified xsi:type="dcterms:W3CDTF">2016-11-17T01:57:41Z</dcterms:modified>
</cp:coreProperties>
</file>